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91" r:id="rId34"/>
    <p:sldId id="289" r:id="rId35"/>
    <p:sldId id="290"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7F958-07BE-437D-9C17-64DCC25C5C1B}" type="datetimeFigureOut">
              <a:rPr lang="en-US" smtClean="0"/>
              <a:t>21/06/2012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BE9BE-86A0-45CB-A572-11F1E7D6601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6BE9BE-86A0-45CB-A572-11F1E7D66018}"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21/06/2012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21/06/2012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191000"/>
            <a:ext cx="6019800" cy="990600"/>
          </a:xfrm>
        </p:spPr>
        <p:txBody>
          <a:bodyPr>
            <a:noAutofit/>
          </a:bodyPr>
          <a:lstStyle/>
          <a:p>
            <a:r>
              <a:rPr lang="en-US" sz="7200" dirty="0" smtClean="0">
                <a:latin typeface="Copperplate Gothic Bold" pitchFamily="34" charset="0"/>
              </a:rPr>
              <a:t>WEL-COME</a:t>
            </a:r>
            <a:endParaRPr lang="en-US" sz="7200" dirty="0">
              <a:latin typeface="Copperplate Gothic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424"/>
            <a:ext cx="3581400" cy="874776"/>
          </a:xfrm>
        </p:spPr>
        <p:txBody>
          <a:bodyPr>
            <a:normAutofit/>
          </a:bodyPr>
          <a:lstStyle/>
          <a:p>
            <a:r>
              <a:rPr lang="en-US" sz="2800" dirty="0" smtClean="0">
                <a:latin typeface="Copperplate Gothic Bold" pitchFamily="34" charset="0"/>
              </a:rPr>
              <a:t>FORMULATIONS</a:t>
            </a:r>
            <a:endParaRPr lang="en-US" sz="2800" dirty="0">
              <a:latin typeface="Copperplate Gothic Bold" pitchFamily="34" charset="0"/>
            </a:endParaRPr>
          </a:p>
        </p:txBody>
      </p:sp>
      <p:sp>
        <p:nvSpPr>
          <p:cNvPr id="3" name="Content Placeholder 2"/>
          <p:cNvSpPr>
            <a:spLocks noGrp="1"/>
          </p:cNvSpPr>
          <p:nvPr>
            <p:ph idx="1"/>
          </p:nvPr>
        </p:nvSpPr>
        <p:spPr/>
        <p:txBody>
          <a:bodyPr>
            <a:normAutofit lnSpcReduction="10000"/>
          </a:bodyPr>
          <a:lstStyle/>
          <a:p>
            <a:pPr algn="just">
              <a:buNone/>
            </a:pPr>
            <a:r>
              <a:rPr lang="en-US" sz="2000" dirty="0" smtClean="0">
                <a:latin typeface="Times New Roman" pitchFamily="18" charset="0"/>
                <a:cs typeface="Times New Roman" pitchFamily="18" charset="0"/>
              </a:rPr>
              <a:t>			A formulation is a mixture of the active ingredient in a pesticide with other inert (inactive) substances. Different formulations may be used differently. Some are to be used direct from the package, while others need to be diluted with water, oil, or other carriers. The reason for mixing the active ingredient with other substances is to make handling and application safer, easier, and more accurate. </a:t>
            </a:r>
          </a:p>
          <a:p>
            <a:pPr algn="just">
              <a:buNone/>
            </a:pPr>
            <a:r>
              <a:rPr lang="en-US" sz="2000" dirty="0" smtClean="0">
                <a:latin typeface="Times New Roman" pitchFamily="18" charset="0"/>
                <a:cs typeface="Times New Roman" pitchFamily="18" charset="0"/>
              </a:rPr>
              <a:t>			Some active ingredients do not dissolve in water or oil. Others can only be manufactured as solids. Still others are liquids or gases in their original forms. By mixing the active ingredient with other materials such as solvents, wetting agents, stickers, powders, or granules, manufacturers produce formulations that can be handled accurately and safely by application machinery. A few pesticides are now formulated for controlled release. These pesticides allow the active ingredient to be slowly released after application. This provides better control for certain pests at possibly lower rates and over a longer period of time.</a:t>
            </a:r>
          </a:p>
          <a:p>
            <a:pPr algn="just">
              <a:buNone/>
            </a:pPr>
            <a:endParaRPr lang="en-US" sz="2000" dirty="0" smtClean="0">
              <a:latin typeface="Times New Roman" pitchFamily="18" charset="0"/>
              <a:cs typeface="Times New Roman" pitchFamily="18" charset="0"/>
            </a:endParaRP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6324600" cy="646176"/>
          </a:xfrm>
        </p:spPr>
        <p:txBody>
          <a:bodyPr>
            <a:normAutofit/>
          </a:bodyPr>
          <a:lstStyle/>
          <a:p>
            <a:r>
              <a:rPr lang="en-US" sz="2800" dirty="0" smtClean="0">
                <a:latin typeface="Copperplate Gothic Bold" pitchFamily="34" charset="0"/>
                <a:cs typeface="Times New Roman" pitchFamily="18" charset="0"/>
              </a:rPr>
              <a:t>How to Choose a </a:t>
            </a:r>
            <a:r>
              <a:rPr lang="en-US" sz="2800" dirty="0" smtClean="0">
                <a:latin typeface="Copperplate Gothic Bold" pitchFamily="34" charset="0"/>
                <a:cs typeface="Times New Roman" pitchFamily="18" charset="0"/>
              </a:rPr>
              <a:t>Formulation</a:t>
            </a:r>
            <a:endParaRPr lang="en-US" sz="2800" dirty="0">
              <a:latin typeface="Copperplate Gothic Bold" pitchFamily="34"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lgn="just">
              <a:buNone/>
            </a:pPr>
            <a:r>
              <a:rPr lang="en-US" dirty="0" smtClean="0">
                <a:latin typeface="Times New Roman" pitchFamily="18" charset="0"/>
                <a:cs typeface="Times New Roman" pitchFamily="18" charset="0"/>
              </a:rPr>
              <a:t>			A single pesticide is often sold in different formulations. Different formulations of the same active ingredient often behave differently. For example, some types of formulation may mix in water better, while others may increase the chance of crop injury. Choose the formulation that is suitable for the job. Things to consider </a:t>
            </a:r>
            <a:r>
              <a:rPr lang="en-US" dirty="0" smtClean="0">
                <a:latin typeface="Times New Roman" pitchFamily="18" charset="0"/>
                <a:cs typeface="Times New Roman" pitchFamily="18" charset="0"/>
              </a:rPr>
              <a:t>include</a:t>
            </a:r>
          </a:p>
          <a:p>
            <a:pPr algn="just">
              <a:buNone/>
            </a:pPr>
            <a:endParaRPr lang="en-US" dirty="0" smtClean="0">
              <a:latin typeface="Times New Roman" pitchFamily="18" charset="0"/>
              <a:cs typeface="Times New Roman" pitchFamily="18" charset="0"/>
            </a:endParaRPr>
          </a:p>
          <a:p>
            <a:pPr lvl="1" algn="just">
              <a:buClrTx/>
              <a:buFont typeface="Arial" pitchFamily="34" charset="0"/>
              <a:buChar char="•"/>
            </a:pPr>
            <a:r>
              <a:rPr lang="en-US" dirty="0" smtClean="0">
                <a:latin typeface="Times New Roman" pitchFamily="18" charset="0"/>
                <a:cs typeface="Times New Roman" pitchFamily="18" charset="0"/>
              </a:rPr>
              <a:t>Percent of active ingredient.</a:t>
            </a:r>
          </a:p>
          <a:p>
            <a:pPr lvl="1" algn="just">
              <a:buClrTx/>
              <a:buFont typeface="Arial" pitchFamily="34" charset="0"/>
              <a:buChar char="•"/>
            </a:pPr>
            <a:r>
              <a:rPr lang="en-US" dirty="0" smtClean="0">
                <a:latin typeface="Times New Roman" pitchFamily="18" charset="0"/>
                <a:cs typeface="Times New Roman" pitchFamily="18" charset="0"/>
              </a:rPr>
              <a:t>Ease in handling and mixing.</a:t>
            </a:r>
          </a:p>
          <a:p>
            <a:pPr lvl="1" algn="just">
              <a:buClrTx/>
              <a:buFont typeface="Arial" pitchFamily="34" charset="0"/>
              <a:buChar char="•"/>
            </a:pPr>
            <a:r>
              <a:rPr lang="en-US" dirty="0" smtClean="0">
                <a:latin typeface="Times New Roman" pitchFamily="18" charset="0"/>
                <a:cs typeface="Times New Roman" pitchFamily="18" charset="0"/>
              </a:rPr>
              <a:t>Personal safety risk.</a:t>
            </a:r>
          </a:p>
          <a:p>
            <a:pPr lvl="1" algn="just">
              <a:buClrTx/>
              <a:buFont typeface="Arial" pitchFamily="34" charset="0"/>
              <a:buChar char="•"/>
            </a:pPr>
            <a:r>
              <a:rPr lang="en-US" dirty="0" smtClean="0">
                <a:latin typeface="Times New Roman" pitchFamily="18" charset="0"/>
                <a:cs typeface="Times New Roman" pitchFamily="18" charset="0"/>
              </a:rPr>
              <a:t>Type of environment (agriculture, forest, urban, etc.).</a:t>
            </a:r>
          </a:p>
          <a:p>
            <a:pPr lvl="1" algn="just">
              <a:buClrTx/>
              <a:buFont typeface="Arial" pitchFamily="34" charset="0"/>
              <a:buChar char="•"/>
            </a:pPr>
            <a:r>
              <a:rPr lang="en-US" dirty="0" smtClean="0">
                <a:latin typeface="Times New Roman" pitchFamily="18" charset="0"/>
                <a:cs typeface="Times New Roman" pitchFamily="18" charset="0"/>
              </a:rPr>
              <a:t>Effectiveness against the pest. Page 4-59</a:t>
            </a:r>
          </a:p>
          <a:p>
            <a:pPr lvl="1" algn="just">
              <a:buClrTx/>
              <a:buFont typeface="Arial" pitchFamily="34" charset="0"/>
              <a:buChar char="•"/>
            </a:pPr>
            <a:r>
              <a:rPr lang="en-US" dirty="0" smtClean="0">
                <a:latin typeface="Times New Roman" pitchFamily="18" charset="0"/>
                <a:cs typeface="Times New Roman" pitchFamily="18" charset="0"/>
              </a:rPr>
              <a:t>Habits of the pest.</a:t>
            </a:r>
          </a:p>
          <a:p>
            <a:pPr lvl="1" algn="just">
              <a:buClrTx/>
              <a:buFont typeface="Arial" pitchFamily="34" charset="0"/>
              <a:buChar char="•"/>
            </a:pPr>
            <a:r>
              <a:rPr lang="en-US" dirty="0" smtClean="0">
                <a:latin typeface="Times New Roman" pitchFamily="18" charset="0"/>
                <a:cs typeface="Times New Roman" pitchFamily="18" charset="0"/>
              </a:rPr>
              <a:t>The crop to be protected.</a:t>
            </a:r>
          </a:p>
          <a:p>
            <a:pPr lvl="1" algn="just">
              <a:buClrTx/>
              <a:buFont typeface="Arial" pitchFamily="34" charset="0"/>
              <a:buChar char="•"/>
            </a:pPr>
            <a:r>
              <a:rPr lang="en-US" dirty="0" smtClean="0">
                <a:latin typeface="Times New Roman" pitchFamily="18" charset="0"/>
                <a:cs typeface="Times New Roman" pitchFamily="18" charset="0"/>
              </a:rPr>
              <a:t>Type of application machinery.</a:t>
            </a:r>
          </a:p>
          <a:p>
            <a:pPr lvl="1" algn="just">
              <a:buClrTx/>
              <a:buFont typeface="Arial" pitchFamily="34" charset="0"/>
              <a:buChar char="•"/>
            </a:pPr>
            <a:r>
              <a:rPr lang="en-US" dirty="0" smtClean="0">
                <a:latin typeface="Times New Roman" pitchFamily="18" charset="0"/>
                <a:cs typeface="Times New Roman" pitchFamily="18" charset="0"/>
              </a:rPr>
              <a:t>Danger of drift or runoff.</a:t>
            </a:r>
          </a:p>
          <a:p>
            <a:pPr lvl="1" algn="just">
              <a:buClrTx/>
              <a:buFont typeface="Arial" pitchFamily="34" charset="0"/>
              <a:buChar char="•"/>
            </a:pPr>
            <a:r>
              <a:rPr lang="en-US" dirty="0" smtClean="0">
                <a:latin typeface="Times New Roman" pitchFamily="18" charset="0"/>
                <a:cs typeface="Times New Roman" pitchFamily="18" charset="0"/>
              </a:rPr>
              <a:t>Possible injury to crop.</a:t>
            </a:r>
          </a:p>
          <a:p>
            <a:pPr lvl="1" algn="just">
              <a:buClrTx/>
              <a:buFont typeface="Arial" pitchFamily="34" charset="0"/>
              <a:buChar char="•"/>
            </a:pPr>
            <a:r>
              <a:rPr lang="en-US" dirty="0" smtClean="0">
                <a:latin typeface="Times New Roman" pitchFamily="18" charset="0"/>
                <a:cs typeface="Times New Roman" pitchFamily="18" charset="0"/>
              </a:rPr>
              <a:t>Cost.</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6858000" cy="722376"/>
          </a:xfrm>
        </p:spPr>
        <p:txBody>
          <a:bodyPr>
            <a:normAutofit/>
          </a:bodyPr>
          <a:lstStyle/>
          <a:p>
            <a:r>
              <a:rPr lang="en-US" sz="2800" dirty="0" smtClean="0">
                <a:latin typeface="Copperplate Gothic Bold" pitchFamily="34" charset="0"/>
              </a:rPr>
              <a:t>Different Types of </a:t>
            </a:r>
            <a:r>
              <a:rPr lang="en-US" sz="2800" dirty="0" smtClean="0">
                <a:latin typeface="Copperplate Gothic Bold" pitchFamily="34" charset="0"/>
              </a:rPr>
              <a:t>Formulations</a:t>
            </a:r>
            <a:endParaRPr lang="en-US" sz="2800" dirty="0">
              <a:latin typeface="Copperplate Gothic Bold" pitchFamily="34" charset="0"/>
            </a:endParaRPr>
          </a:p>
        </p:txBody>
      </p:sp>
      <p:sp>
        <p:nvSpPr>
          <p:cNvPr id="3" name="Content Placeholder 2"/>
          <p:cNvSpPr>
            <a:spLocks noGrp="1"/>
          </p:cNvSpPr>
          <p:nvPr>
            <p:ph idx="1"/>
          </p:nvPr>
        </p:nvSpPr>
        <p:spPr>
          <a:xfrm>
            <a:off x="457200" y="1600200"/>
            <a:ext cx="8229600" cy="4625609"/>
          </a:xfrm>
        </p:spPr>
        <p:txBody>
          <a:bodyPr>
            <a:noAutofit/>
          </a:bodyPr>
          <a:lstStyle/>
          <a:p>
            <a:pPr lvl="0">
              <a:buClrTx/>
              <a:buFont typeface="Arial" pitchFamily="34" charset="0"/>
              <a:buChar char="•"/>
            </a:pPr>
            <a:r>
              <a:rPr lang="en-US" sz="2000" dirty="0" err="1" smtClean="0">
                <a:latin typeface="Times New Roman" pitchFamily="18" charset="0"/>
                <a:cs typeface="Times New Roman" pitchFamily="18" charset="0"/>
              </a:rPr>
              <a:t>Emulsifiable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Concentrates (EC) </a:t>
            </a:r>
            <a:endParaRPr lang="en-US" sz="2000" dirty="0" smtClean="0">
              <a:latin typeface="Times New Roman" pitchFamily="18" charset="0"/>
              <a:cs typeface="Times New Roman" pitchFamily="18" charset="0"/>
            </a:endParaRPr>
          </a:p>
          <a:p>
            <a:pPr>
              <a:buClrTx/>
              <a:buFont typeface="Arial" pitchFamily="34" charset="0"/>
              <a:buChar char="•"/>
            </a:pPr>
            <a:r>
              <a:rPr lang="en-US" sz="2000" dirty="0" smtClean="0">
                <a:latin typeface="Times New Roman" pitchFamily="18" charset="0"/>
                <a:cs typeface="Times New Roman" pitchFamily="18" charset="0"/>
              </a:rPr>
              <a:t>High Concentrate Liquids Spray Concentrates and Ultra </a:t>
            </a:r>
            <a:r>
              <a:rPr lang="en-US" sz="2000" dirty="0" smtClean="0">
                <a:latin typeface="Times New Roman" pitchFamily="18" charset="0"/>
                <a:cs typeface="Times New Roman" pitchFamily="18" charset="0"/>
              </a:rPr>
              <a:t>Low </a:t>
            </a:r>
          </a:p>
          <a:p>
            <a:pPr>
              <a:buClrTx/>
              <a:buFont typeface="Arial" pitchFamily="34" charset="0"/>
              <a:buChar char="•"/>
            </a:pPr>
            <a:r>
              <a:rPr lang="en-US" sz="2000" dirty="0" smtClean="0">
                <a:latin typeface="Times New Roman" pitchFamily="18" charset="0"/>
                <a:cs typeface="Times New Roman" pitchFamily="18" charset="0"/>
              </a:rPr>
              <a:t>Volume </a:t>
            </a:r>
            <a:r>
              <a:rPr lang="en-US" sz="2000" dirty="0" smtClean="0">
                <a:latin typeface="Times New Roman" pitchFamily="18" charset="0"/>
                <a:cs typeface="Times New Roman" pitchFamily="18" charset="0"/>
              </a:rPr>
              <a:t>(ULV) Concentrates </a:t>
            </a:r>
          </a:p>
          <a:p>
            <a:pPr>
              <a:buClrTx/>
              <a:buFont typeface="Arial" pitchFamily="34" charset="0"/>
              <a:buChar char="•"/>
            </a:pPr>
            <a:r>
              <a:rPr lang="en-US" sz="2000" dirty="0" smtClean="0">
                <a:latin typeface="Times New Roman" pitchFamily="18" charset="0"/>
                <a:cs typeface="Times New Roman" pitchFamily="18" charset="0"/>
              </a:rPr>
              <a:t>Low Concentrate Liquids or Oil Solutions (S) </a:t>
            </a:r>
          </a:p>
          <a:p>
            <a:pPr>
              <a:buClrTx/>
              <a:buFont typeface="Arial" pitchFamily="34" charset="0"/>
              <a:buChar char="•"/>
            </a:pPr>
            <a:r>
              <a:rPr lang="en-US" sz="2000" dirty="0" err="1" smtClean="0">
                <a:latin typeface="Times New Roman" pitchFamily="18" charset="0"/>
                <a:cs typeface="Times New Roman" pitchFamily="18" charset="0"/>
              </a:rPr>
              <a:t>Flowable</a:t>
            </a:r>
            <a:r>
              <a:rPr lang="en-US" sz="2000" dirty="0" smtClean="0">
                <a:latin typeface="Times New Roman" pitchFamily="18" charset="0"/>
                <a:cs typeface="Times New Roman" pitchFamily="18" charset="0"/>
              </a:rPr>
              <a:t> Liquids (F or L) </a:t>
            </a:r>
          </a:p>
          <a:p>
            <a:pPr>
              <a:buClrTx/>
              <a:buFont typeface="Arial" pitchFamily="34" charset="0"/>
              <a:buChar char="•"/>
            </a:pPr>
            <a:r>
              <a:rPr lang="en-US" sz="2000" dirty="0" smtClean="0">
                <a:latin typeface="Times New Roman" pitchFamily="18" charset="0"/>
                <a:cs typeface="Times New Roman" pitchFamily="18" charset="0"/>
              </a:rPr>
              <a:t>Solutions and Water Soluble Concentrates (S) </a:t>
            </a:r>
          </a:p>
          <a:p>
            <a:pPr>
              <a:buClrTx/>
              <a:buFont typeface="Arial" pitchFamily="34" charset="0"/>
              <a:buChar char="•"/>
            </a:pPr>
            <a:r>
              <a:rPr lang="en-US" sz="2000" dirty="0" smtClean="0">
                <a:latin typeface="Times New Roman" pitchFamily="18" charset="0"/>
                <a:cs typeface="Times New Roman" pitchFamily="18" charset="0"/>
              </a:rPr>
              <a:t>Encapsulated Pesticides </a:t>
            </a:r>
            <a:endParaRPr lang="en-US" sz="2000" dirty="0" smtClean="0">
              <a:latin typeface="Times New Roman" pitchFamily="18" charset="0"/>
              <a:cs typeface="Times New Roman" pitchFamily="18" charset="0"/>
            </a:endParaRPr>
          </a:p>
          <a:p>
            <a:pPr lvl="0">
              <a:buClrTx/>
              <a:buFont typeface="Arial" pitchFamily="34" charset="0"/>
              <a:buChar char="•"/>
            </a:pPr>
            <a:r>
              <a:rPr lang="en-US" sz="2000" dirty="0" smtClean="0">
                <a:latin typeface="Times New Roman" pitchFamily="18" charset="0"/>
                <a:cs typeface="Times New Roman" pitchFamily="18" charset="0"/>
              </a:rPr>
              <a:t>Granules (G) </a:t>
            </a:r>
          </a:p>
          <a:p>
            <a:pPr>
              <a:buClrTx/>
              <a:buFont typeface="Arial" pitchFamily="34" charset="0"/>
              <a:buChar char="•"/>
            </a:pPr>
            <a:r>
              <a:rPr lang="en-US" sz="2000" dirty="0" smtClean="0">
                <a:latin typeface="Times New Roman" pitchFamily="18" charset="0"/>
                <a:cs typeface="Times New Roman" pitchFamily="18" charset="0"/>
              </a:rPr>
              <a:t>Dusts </a:t>
            </a:r>
            <a:r>
              <a:rPr lang="en-US" sz="2000" dirty="0" smtClean="0">
                <a:latin typeface="Times New Roman" pitchFamily="18" charset="0"/>
                <a:cs typeface="Times New Roman" pitchFamily="18" charset="0"/>
              </a:rPr>
              <a:t>(D) </a:t>
            </a:r>
            <a:endParaRPr lang="en-US" sz="2000" dirty="0" smtClean="0">
              <a:latin typeface="Times New Roman" pitchFamily="18" charset="0"/>
              <a:cs typeface="Times New Roman" pitchFamily="18" charset="0"/>
            </a:endParaRPr>
          </a:p>
          <a:p>
            <a:pPr lvl="0">
              <a:buClrTx/>
              <a:buFont typeface="Arial" pitchFamily="34" charset="0"/>
              <a:buChar char="•"/>
            </a:pPr>
            <a:r>
              <a:rPr lang="en-US" sz="2000" dirty="0" err="1" smtClean="0">
                <a:latin typeface="Times New Roman" pitchFamily="18" charset="0"/>
                <a:cs typeface="Times New Roman" pitchFamily="18" charset="0"/>
              </a:rPr>
              <a:t>Wettable</a:t>
            </a:r>
            <a:r>
              <a:rPr lang="en-US" sz="2000" dirty="0" smtClean="0">
                <a:latin typeface="Times New Roman" pitchFamily="18" charset="0"/>
                <a:cs typeface="Times New Roman" pitchFamily="18" charset="0"/>
              </a:rPr>
              <a:t> Powders (WP) </a:t>
            </a:r>
          </a:p>
          <a:p>
            <a:pPr lvl="0">
              <a:buClrTx/>
              <a:buFont typeface="Arial" pitchFamily="34" charset="0"/>
              <a:buChar char="•"/>
            </a:pPr>
            <a:r>
              <a:rPr lang="en-US" sz="2000" dirty="0" smtClean="0">
                <a:latin typeface="Times New Roman" pitchFamily="18" charset="0"/>
                <a:cs typeface="Times New Roman" pitchFamily="18" charset="0"/>
              </a:rPr>
              <a:t>Soluble Powders (SP) </a:t>
            </a:r>
          </a:p>
          <a:p>
            <a:pPr>
              <a:buClrTx/>
              <a:buFont typeface="Arial" pitchFamily="34" charset="0"/>
              <a:buChar char="•"/>
            </a:pPr>
            <a:r>
              <a:rPr lang="en-US" sz="2000" dirty="0" smtClean="0">
                <a:latin typeface="Times New Roman" pitchFamily="18" charset="0"/>
                <a:cs typeface="Times New Roman" pitchFamily="18" charset="0"/>
              </a:rPr>
              <a:t>Dry </a:t>
            </a:r>
            <a:r>
              <a:rPr lang="en-US" sz="2000" dirty="0" err="1" smtClean="0">
                <a:latin typeface="Times New Roman" pitchFamily="18" charset="0"/>
                <a:cs typeface="Times New Roman" pitchFamily="18" charset="0"/>
              </a:rPr>
              <a:t>Flowables</a:t>
            </a:r>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buClrTx/>
              <a:buFont typeface="Arial" pitchFamily="34" charset="0"/>
              <a:buChar char="•"/>
            </a:pPr>
            <a:r>
              <a:rPr lang="en-US" sz="2000" dirty="0" smtClean="0">
                <a:latin typeface="Times New Roman" pitchFamily="18" charset="0"/>
                <a:cs typeface="Times New Roman" pitchFamily="18" charset="0"/>
              </a:rPr>
              <a:t>Pressure-Liquefied Gases and Fumigants </a:t>
            </a:r>
            <a:endParaRPr lang="en-US" sz="2000" dirty="0" smtClean="0">
              <a:latin typeface="Times New Roman" pitchFamily="18" charset="0"/>
              <a:cs typeface="Times New Roman" pitchFamily="18" charset="0"/>
            </a:endParaRPr>
          </a:p>
          <a:p>
            <a:pPr lvl="0">
              <a:buClrTx/>
              <a:buFont typeface="Arial" pitchFamily="34" charset="0"/>
              <a:buChar char="•"/>
            </a:pPr>
            <a:r>
              <a:rPr lang="en-US" sz="2000" dirty="0" smtClean="0">
                <a:latin typeface="Times New Roman" pitchFamily="18" charset="0"/>
                <a:cs typeface="Times New Roman" pitchFamily="18" charset="0"/>
              </a:rPr>
              <a:t> Poisonous Baits </a:t>
            </a:r>
          </a:p>
          <a:p>
            <a:pPr>
              <a:buClrTx/>
              <a:buFont typeface="Arial" pitchFamily="34" charset="0"/>
              <a:buChar char="•"/>
            </a:pPr>
            <a:r>
              <a:rPr lang="en-US" sz="2000" dirty="0" smtClean="0">
                <a:latin typeface="Times New Roman" pitchFamily="18" charset="0"/>
                <a:cs typeface="Times New Roman" pitchFamily="18" charset="0"/>
              </a:rPr>
              <a:t>Aerosols </a:t>
            </a:r>
            <a:endParaRPr lang="en-US" sz="2000" dirty="0" smtClean="0">
              <a:latin typeface="Times New Roman" pitchFamily="18" charset="0"/>
              <a:cs typeface="Times New Roman" pitchFamily="18" charset="0"/>
            </a:endParaRPr>
          </a:p>
          <a:p>
            <a:pPr>
              <a:buClrTx/>
              <a:buFont typeface="Arial" pitchFamily="34" charset="0"/>
              <a:buChar char="•"/>
            </a:pPr>
            <a:r>
              <a:rPr lang="en-US" sz="2000" dirty="0" smtClean="0">
                <a:latin typeface="Times New Roman" pitchFamily="18" charset="0"/>
                <a:cs typeface="Times New Roman" pitchFamily="18" charset="0"/>
              </a:rPr>
              <a:t>Invert </a:t>
            </a:r>
            <a:r>
              <a:rPr lang="en-US" sz="2000" dirty="0" smtClean="0">
                <a:latin typeface="Times New Roman" pitchFamily="18" charset="0"/>
                <a:cs typeface="Times New Roman" pitchFamily="18" charset="0"/>
              </a:rPr>
              <a:t>Emulsions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5228245"/>
            <a:ext cx="4040188" cy="715355"/>
          </a:xfrm>
        </p:spPr>
        <p:txBody>
          <a:bodyPr>
            <a:noAutofit/>
          </a:bodyPr>
          <a:lstStyle/>
          <a:p>
            <a:r>
              <a:rPr lang="en-US" sz="2000" b="0" dirty="0" smtClean="0">
                <a:latin typeface="Times New Roman" pitchFamily="18" charset="0"/>
                <a:cs typeface="Times New Roman" pitchFamily="18" charset="0"/>
              </a:rPr>
              <a:t>Fig.1 Adding </a:t>
            </a:r>
            <a:r>
              <a:rPr lang="en-US" sz="2000" b="0" dirty="0" smtClean="0">
                <a:latin typeface="Times New Roman" pitchFamily="18" charset="0"/>
                <a:cs typeface="Times New Roman" pitchFamily="18" charset="0"/>
              </a:rPr>
              <a:t>water-soluble packet to a spray tank</a:t>
            </a:r>
            <a:r>
              <a:rPr lang="en-US" sz="2000" b="0" dirty="0" smtClean="0">
                <a:latin typeface="Times New Roman" pitchFamily="18" charset="0"/>
                <a:cs typeface="Times New Roman" pitchFamily="18" charset="0"/>
              </a:rPr>
              <a:t>.</a:t>
            </a:r>
            <a:endParaRPr lang="en-US" sz="2000" b="0" dirty="0" smtClean="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45025" y="5533045"/>
            <a:ext cx="4041775" cy="715355"/>
          </a:xfrm>
        </p:spPr>
        <p:txBody>
          <a:bodyPr>
            <a:noAutofit/>
          </a:bodyPr>
          <a:lstStyle/>
          <a:p>
            <a:r>
              <a:rPr lang="en-US" sz="2000" b="0" dirty="0" smtClean="0">
                <a:latin typeface="Times New Roman" pitchFamily="18" charset="0"/>
                <a:cs typeface="Times New Roman" pitchFamily="18" charset="0"/>
              </a:rPr>
              <a:t>Fig </a:t>
            </a:r>
            <a:r>
              <a:rPr lang="en-US" sz="2000" b="0" dirty="0" smtClean="0">
                <a:latin typeface="Times New Roman" pitchFamily="18" charset="0"/>
                <a:cs typeface="Times New Roman" pitchFamily="18" charset="0"/>
              </a:rPr>
              <a:t>2. </a:t>
            </a:r>
            <a:r>
              <a:rPr lang="en-US" sz="2000" b="0" dirty="0" err="1" smtClean="0">
                <a:latin typeface="Times New Roman" pitchFamily="18" charset="0"/>
                <a:cs typeface="Times New Roman" pitchFamily="18" charset="0"/>
              </a:rPr>
              <a:t>Wettable</a:t>
            </a:r>
            <a:r>
              <a:rPr lang="en-US" sz="2000" b="0" dirty="0" smtClean="0">
                <a:latin typeface="Times New Roman" pitchFamily="18" charset="0"/>
                <a:cs typeface="Times New Roman" pitchFamily="18" charset="0"/>
              </a:rPr>
              <a:t> powders are dry, finely ground formulations that look like </a:t>
            </a:r>
            <a:r>
              <a:rPr lang="en-US" sz="2000" b="0" dirty="0" smtClean="0">
                <a:latin typeface="Times New Roman" pitchFamily="18" charset="0"/>
                <a:cs typeface="Times New Roman" pitchFamily="18" charset="0"/>
              </a:rPr>
              <a:t>dusts</a:t>
            </a:r>
            <a:endParaRPr lang="en-US" sz="2000" b="0" dirty="0" smtClean="0">
              <a:latin typeface="Times New Roman" pitchFamily="18" charset="0"/>
              <a:cs typeface="Times New Roman" pitchFamily="18" charset="0"/>
            </a:endParaRPr>
          </a:p>
        </p:txBody>
      </p:sp>
      <p:pic>
        <p:nvPicPr>
          <p:cNvPr id="7" name="Content Placeholder 6"/>
          <p:cNvPicPr>
            <a:picLocks noGrp="1"/>
          </p:cNvPicPr>
          <p:nvPr>
            <p:ph sz="half" idx="2"/>
          </p:nvPr>
        </p:nvPicPr>
        <p:blipFill>
          <a:blip r:embed="rId2"/>
          <a:srcRect/>
          <a:stretch>
            <a:fillRect/>
          </a:stretch>
        </p:blipFill>
        <p:spPr bwMode="auto">
          <a:xfrm>
            <a:off x="379412" y="1948846"/>
            <a:ext cx="4040188" cy="3080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35"/>
          <p:cNvPicPr>
            <a:picLocks noChangeArrowheads="1"/>
          </p:cNvPicPr>
          <p:nvPr/>
        </p:nvPicPr>
        <p:blipFill>
          <a:blip r:embed="rId3"/>
          <a:srcRect/>
          <a:stretch>
            <a:fillRect/>
          </a:stretch>
        </p:blipFill>
        <p:spPr bwMode="auto">
          <a:xfrm>
            <a:off x="4724400" y="1905000"/>
            <a:ext cx="4038600" cy="3276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257800"/>
            <a:ext cx="4040188" cy="715355"/>
          </a:xfrm>
        </p:spPr>
        <p:txBody>
          <a:bodyPr>
            <a:noAutofit/>
          </a:bodyPr>
          <a:lstStyle/>
          <a:p>
            <a:r>
              <a:rPr lang="en-US" sz="2000" b="0" dirty="0" smtClean="0">
                <a:latin typeface="Times New Roman" pitchFamily="18" charset="0"/>
                <a:cs typeface="Times New Roman" pitchFamily="18" charset="0"/>
              </a:rPr>
              <a:t>Fig.3 </a:t>
            </a:r>
            <a:r>
              <a:rPr lang="en-US" sz="2000" b="0" dirty="0" smtClean="0">
                <a:latin typeface="Times New Roman" pitchFamily="18" charset="0"/>
                <a:cs typeface="Times New Roman" pitchFamily="18" charset="0"/>
              </a:rPr>
              <a:t>Water-dispersible granule before mixing</a:t>
            </a:r>
            <a:endParaRPr lang="en-US" sz="2000" b="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5105400" y="5380645"/>
            <a:ext cx="3809999" cy="715355"/>
          </a:xfrm>
        </p:spPr>
        <p:txBody>
          <a:bodyPr>
            <a:noAutofit/>
          </a:bodyPr>
          <a:lstStyle/>
          <a:p>
            <a:r>
              <a:rPr lang="en-US" sz="2000" b="0" dirty="0" smtClean="0">
                <a:latin typeface="Times New Roman" pitchFamily="18" charset="0"/>
                <a:cs typeface="Times New Roman" pitchFamily="18" charset="0"/>
              </a:rPr>
              <a:t>Fig.4 </a:t>
            </a:r>
            <a:r>
              <a:rPr lang="en-US" sz="2000" b="0" dirty="0" smtClean="0">
                <a:latin typeface="Times New Roman" pitchFamily="18" charset="0"/>
                <a:cs typeface="Times New Roman" pitchFamily="18" charset="0"/>
              </a:rPr>
              <a:t>Water-dispersible granule after mixing or Dry </a:t>
            </a:r>
            <a:r>
              <a:rPr lang="en-US" sz="2000" b="0" dirty="0" err="1" smtClean="0">
                <a:latin typeface="Times New Roman" pitchFamily="18" charset="0"/>
                <a:cs typeface="Times New Roman" pitchFamily="18" charset="0"/>
              </a:rPr>
              <a:t>Flowables</a:t>
            </a:r>
            <a:endParaRPr lang="en-US" sz="2000" b="0" dirty="0" smtClean="0">
              <a:latin typeface="Times New Roman" pitchFamily="18" charset="0"/>
              <a:cs typeface="Times New Roman" pitchFamily="18" charset="0"/>
            </a:endParaRPr>
          </a:p>
        </p:txBody>
      </p:sp>
      <p:pic>
        <p:nvPicPr>
          <p:cNvPr id="2050" name="Picture 32"/>
          <p:cNvPicPr>
            <a:picLocks noChangeArrowheads="1"/>
          </p:cNvPicPr>
          <p:nvPr/>
        </p:nvPicPr>
        <p:blipFill>
          <a:blip r:embed="rId2"/>
          <a:srcRect/>
          <a:stretch>
            <a:fillRect/>
          </a:stretch>
        </p:blipFill>
        <p:spPr bwMode="auto">
          <a:xfrm>
            <a:off x="381000" y="1828800"/>
            <a:ext cx="4114800" cy="3200400"/>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5486400" y="1828800"/>
            <a:ext cx="26670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2133600" cy="950976"/>
          </a:xfrm>
        </p:spPr>
        <p:txBody>
          <a:bodyPr>
            <a:normAutofit/>
          </a:bodyPr>
          <a:lstStyle/>
          <a:p>
            <a:r>
              <a:rPr lang="en-US" sz="2800" dirty="0" smtClean="0">
                <a:latin typeface="Copperplate Gothic Bold" pitchFamily="34" charset="0"/>
              </a:rPr>
              <a:t>TARGETS</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A pesticides needs to be applied to particular ‘target’ areas occupied by an insects pest, disease or weed. Contamination of the environment by chemical drifting out of the area being treated has led to criticism of the use of pesticides, and great concern is naturally caused when the effect of drift are noticed. Certain insecticides kill bees rapidly, while herbicides such as 2, 4-D can damage the crops, sometimes several kilometer downwind. DDT applied to a cotton crop can result in unacceptable residues in tobacco or Lucerne in field downwind.</a:t>
            </a:r>
            <a:endParaRPr lang="en-US" sz="20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000" b="1" dirty="0" smtClean="0">
                <a:latin typeface="Times New Roman" pitchFamily="18" charset="0"/>
                <a:cs typeface="Times New Roman" pitchFamily="18" charset="0"/>
              </a:rPr>
              <a:t>Insect Control</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The concept of </a:t>
            </a:r>
            <a:r>
              <a:rPr lang="en-US" sz="2000" i="1" dirty="0" smtClean="0">
                <a:latin typeface="Times New Roman" pitchFamily="18" charset="0"/>
                <a:cs typeface="Times New Roman" pitchFamily="18" charset="0"/>
              </a:rPr>
              <a:t>crop protection </a:t>
            </a:r>
            <a:r>
              <a:rPr lang="en-US" sz="2000" dirty="0" smtClean="0">
                <a:latin typeface="Times New Roman" pitchFamily="18" charset="0"/>
                <a:cs typeface="Times New Roman" pitchFamily="18" charset="0"/>
              </a:rPr>
              <a:t>has aimed at reduction in the population of the development stages of the pest directly responsible for damage within individual fields. Crops protection is most efficient when the pesticide is applied economically on a scale dictated by the area occupied by the pest and the urgency with which the pest population has to be controlled. Control has been directed at the larval stage of many insect pests. This policy has been undoubtedly successful when treatment has been sufficiently early to reduce the amount of larval feeding. </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000" b="1" dirty="0" smtClean="0">
                <a:latin typeface="Times New Roman" pitchFamily="18" charset="0"/>
                <a:cs typeface="Times New Roman" pitchFamily="18" charset="0"/>
              </a:rPr>
              <a:t>Control Strategy</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As the principal objective in the control of locusts is to prevent their immigration from breeding sites, the target is the vegetation on which young wingless hoppers typically feed</a:t>
            </a:r>
            <a:r>
              <a:rPr lang="en-US" sz="2000" dirty="0" smtClean="0">
                <a:latin typeface="Times New Roman" pitchFamily="18" charset="0"/>
                <a:cs typeface="Times New Roman" pitchFamily="18" charset="0"/>
              </a:rPr>
              <a:t>.</a:t>
            </a:r>
          </a:p>
          <a:p>
            <a:pPr algn="just">
              <a:buNone/>
            </a:pP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Type of Pesticides</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Grouping pesticides according to their mode of action is sometimes of more practical importance than a classification based on chemical structure, since it many affect selection of an application technique. Insecticides may be effective;</a:t>
            </a:r>
          </a:p>
          <a:p>
            <a:pPr lvl="1" algn="just">
              <a:buClrTx/>
              <a:buFont typeface="Arial" pitchFamily="34" charset="0"/>
              <a:buChar char="•"/>
            </a:pPr>
            <a:r>
              <a:rPr lang="en-US" sz="2000" dirty="0" smtClean="0">
                <a:latin typeface="Times New Roman" pitchFamily="18" charset="0"/>
                <a:cs typeface="Times New Roman" pitchFamily="18" charset="0"/>
              </a:rPr>
              <a:t>By contact</a:t>
            </a:r>
          </a:p>
          <a:p>
            <a:pPr lvl="1" algn="just">
              <a:buClrTx/>
              <a:buFont typeface="Arial" pitchFamily="34" charset="0"/>
              <a:buChar char="•"/>
            </a:pPr>
            <a:r>
              <a:rPr lang="en-US" sz="2000" dirty="0" smtClean="0">
                <a:latin typeface="Times New Roman" pitchFamily="18" charset="0"/>
                <a:cs typeface="Times New Roman" pitchFamily="18" charset="0"/>
              </a:rPr>
              <a:t>As a stomach poison</a:t>
            </a:r>
          </a:p>
          <a:p>
            <a:pPr lvl="1" algn="just">
              <a:buClrTx/>
              <a:buFont typeface="Arial" pitchFamily="34" charset="0"/>
              <a:buChar char="•"/>
            </a:pPr>
            <a:r>
              <a:rPr lang="en-US" sz="2000" dirty="0" smtClean="0">
                <a:latin typeface="Times New Roman" pitchFamily="18" charset="0"/>
                <a:cs typeface="Times New Roman" pitchFamily="18" charset="0"/>
              </a:rPr>
              <a:t>Fumigant effects.</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5943600"/>
            <a:ext cx="2514600" cy="533400"/>
          </a:xfrm>
        </p:spPr>
        <p:txBody>
          <a:bodyPr>
            <a:normAutofit fontScale="92500"/>
          </a:bodyPr>
          <a:lstStyle/>
          <a:p>
            <a:pPr>
              <a:buNone/>
            </a:pPr>
            <a:r>
              <a:rPr lang="en-US" sz="2000" dirty="0" smtClean="0">
                <a:latin typeface="Times New Roman" pitchFamily="18" charset="0"/>
                <a:cs typeface="Times New Roman" pitchFamily="18" charset="0"/>
              </a:rPr>
              <a:t>Fig. </a:t>
            </a:r>
            <a:r>
              <a:rPr lang="en-US" sz="2000" dirty="0" smtClean="0">
                <a:latin typeface="Times New Roman" pitchFamily="18" charset="0"/>
                <a:cs typeface="Times New Roman" pitchFamily="18" charset="0"/>
              </a:rPr>
              <a:t>5 </a:t>
            </a:r>
            <a:r>
              <a:rPr lang="en-US" sz="2000" dirty="0" smtClean="0">
                <a:latin typeface="Times New Roman" pitchFamily="18" charset="0"/>
                <a:cs typeface="Times New Roman" pitchFamily="18" charset="0"/>
              </a:rPr>
              <a:t>Aerial </a:t>
            </a:r>
            <a:r>
              <a:rPr lang="en-US" sz="2000" dirty="0" smtClean="0">
                <a:latin typeface="Times New Roman" pitchFamily="18" charset="0"/>
                <a:cs typeface="Times New Roman" pitchFamily="18" charset="0"/>
              </a:rPr>
              <a:t>Spraying</a:t>
            </a:r>
            <a:endParaRPr lang="en-US" sz="2000" dirty="0" smtClean="0">
              <a:latin typeface="Times New Roman" pitchFamily="18" charset="0"/>
              <a:cs typeface="Times New Roman" pitchFamily="18" charset="0"/>
            </a:endParaRPr>
          </a:p>
        </p:txBody>
      </p:sp>
      <p:pic>
        <p:nvPicPr>
          <p:cNvPr id="4" name="Picture 3" descr="H:\VInu\targets Pesti\Ch20-1st.gif"/>
          <p:cNvPicPr/>
          <p:nvPr/>
        </p:nvPicPr>
        <p:blipFill>
          <a:blip r:embed="rId2"/>
          <a:stretch>
            <a:fillRect/>
          </a:stretch>
        </p:blipFill>
        <p:spPr bwMode="auto">
          <a:xfrm>
            <a:off x="1676400" y="1676400"/>
            <a:ext cx="57912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1624"/>
            <a:ext cx="3429000" cy="722376"/>
          </a:xfrm>
        </p:spPr>
        <p:txBody>
          <a:bodyPr>
            <a:normAutofit/>
          </a:bodyPr>
          <a:lstStyle/>
          <a:p>
            <a:r>
              <a:rPr lang="en-US" sz="2800" dirty="0" smtClean="0">
                <a:latin typeface="Copperplate Gothic Bold" pitchFamily="34" charset="0"/>
                <a:cs typeface="Times New Roman" pitchFamily="18" charset="0"/>
              </a:rPr>
              <a:t>Droplet </a:t>
            </a:r>
            <a:r>
              <a:rPr lang="en-US" sz="2800" dirty="0" smtClean="0">
                <a:latin typeface="Copperplate Gothic Bold" pitchFamily="34" charset="0"/>
                <a:cs typeface="Times New Roman" pitchFamily="18" charset="0"/>
              </a:rPr>
              <a:t>Size</a:t>
            </a:r>
            <a:endParaRPr lang="en-US" sz="2800" dirty="0">
              <a:latin typeface="Copperplate Gothic Bold" pitchFamily="34" charset="0"/>
              <a:cs typeface="Times New Roman" pitchFamily="18" charset="0"/>
            </a:endParaRPr>
          </a:p>
        </p:txBody>
      </p:sp>
      <p:sp>
        <p:nvSpPr>
          <p:cNvPr id="3" name="Content Placeholder 2"/>
          <p:cNvSpPr>
            <a:spLocks noGrp="1"/>
          </p:cNvSpPr>
          <p:nvPr>
            <p:ph idx="1"/>
          </p:nvPr>
        </p:nvSpPr>
        <p:spPr>
          <a:xfrm>
            <a:off x="457200" y="1775191"/>
            <a:ext cx="8305800" cy="4854209"/>
          </a:xfrm>
        </p:spPr>
        <p:txBody>
          <a:bodyPr>
            <a:normAutofit/>
          </a:bodyPr>
          <a:lstStyle/>
          <a:p>
            <a:pPr algn="just">
              <a:buNone/>
            </a:pPr>
            <a:r>
              <a:rPr lang="en-US" sz="2000" b="1" dirty="0" smtClean="0">
                <a:latin typeface="Times New Roman" pitchFamily="18" charset="0"/>
                <a:cs typeface="Times New Roman" pitchFamily="18" charset="0"/>
              </a:rPr>
              <a:t>Importance </a:t>
            </a:r>
            <a:r>
              <a:rPr lang="en-US" sz="2000" b="1" dirty="0" smtClean="0">
                <a:latin typeface="Times New Roman" pitchFamily="18" charset="0"/>
                <a:cs typeface="Times New Roman" pitchFamily="18" charset="0"/>
              </a:rPr>
              <a:t>of Droplet Size</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Sprays contain a large number of droplets, i.e. very small spheres of liquid, mostly less than 0.5 mm in diameter. Droplet size is highly important if pesticides are to be applied efficiently with the minimum contamination of the environment. Pesticidal sprays are generally classified according to the droplet size. Classification is shown as following table </a:t>
            </a:r>
          </a:p>
          <a:p>
            <a:pPr algn="just">
              <a:buNone/>
            </a:pPr>
            <a:endParaRPr lang="en-US" sz="20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524000" y="4113955"/>
          <a:ext cx="6096000" cy="2515445"/>
        </p:xfrm>
        <a:graphic>
          <a:graphicData uri="http://schemas.openxmlformats.org/drawingml/2006/table">
            <a:tbl>
              <a:tblPr firstRow="1" bandRow="1"/>
              <a:tblGrid>
                <a:gridCol w="3048000"/>
                <a:gridCol w="3048000"/>
              </a:tblGrid>
              <a:tr h="375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Volume median diameter of droplets</a:t>
                      </a:r>
                      <a:r>
                        <a:rPr lang="en-US" sz="1800" dirty="0" smtClean="0"/>
                        <a:t> (µm)</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Droplet Size Classification</a:t>
                      </a:r>
                      <a:endParaRPr lang="en-US" sz="1800" dirty="0" smtClean="0"/>
                    </a:p>
                    <a:p>
                      <a:pPr algn="ctr"/>
                      <a:endParaRPr lang="en-US" dirty="0"/>
                    </a:p>
                  </a:txBody>
                  <a:tcPr/>
                </a:tc>
              </a:tr>
              <a:tr h="375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&lt; 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Aerosol</a:t>
                      </a:r>
                    </a:p>
                  </a:txBody>
                  <a:tcPr/>
                </a:tc>
              </a:tr>
              <a:tr h="375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51 – 100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Mist</a:t>
                      </a:r>
                    </a:p>
                  </a:txBody>
                  <a:tcPr/>
                </a:tc>
              </a:tr>
              <a:tr h="375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101 – 200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Fine Spray</a:t>
                      </a:r>
                    </a:p>
                  </a:txBody>
                  <a:tcPr/>
                </a:tc>
              </a:tr>
              <a:tr h="375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201 – 400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Medium Spray</a:t>
                      </a:r>
                    </a:p>
                  </a:txBody>
                  <a:tcPr/>
                </a:tc>
              </a:tr>
              <a:tr h="3750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400 &gt;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Coarse Spray</a:t>
                      </a: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954024"/>
            <a:ext cx="1981200" cy="569976"/>
          </a:xfrm>
        </p:spPr>
        <p:txBody>
          <a:bodyPr>
            <a:normAutofit/>
          </a:bodyPr>
          <a:lstStyle/>
          <a:p>
            <a:r>
              <a:rPr lang="en-US" sz="2400" b="0" dirty="0" smtClean="0">
                <a:latin typeface="Cooper Black" pitchFamily="18" charset="0"/>
              </a:rPr>
              <a:t>Seminar On</a:t>
            </a:r>
            <a:endParaRPr lang="en-US" sz="2400" b="0" dirty="0">
              <a:latin typeface="Cooper Black" pitchFamily="18" charset="0"/>
            </a:endParaRPr>
          </a:p>
        </p:txBody>
      </p:sp>
      <p:sp>
        <p:nvSpPr>
          <p:cNvPr id="4" name="Content Placeholder 2"/>
          <p:cNvSpPr txBox="1">
            <a:spLocks/>
          </p:cNvSpPr>
          <p:nvPr/>
        </p:nvSpPr>
        <p:spPr>
          <a:xfrm>
            <a:off x="304800" y="1676400"/>
            <a:ext cx="8382000" cy="5029199"/>
          </a:xfrm>
          <a:prstGeom prst="rect">
            <a:avLst/>
          </a:prstGeom>
        </p:spPr>
        <p:txBody>
          <a:bodyPr vert="horz" lIns="54864" tIns="91440" rtlCol="0">
            <a:normAutofit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800" b="1" dirty="0" smtClean="0">
                <a:latin typeface="Copperplate Gothic Bold" pitchFamily="34" charset="0"/>
              </a:rPr>
              <a:t>    PESTICIDE APPLICATION TECHNIQUES</a:t>
            </a:r>
            <a:endParaRPr lang="en-US" sz="2800" dirty="0" smtClean="0">
              <a:latin typeface="Copperplate Gothic Bold"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rgbClr val="003300"/>
              </a:solidFill>
              <a:effectLst/>
              <a:uLnTx/>
              <a:uFillTx/>
              <a:latin typeface="Cooper Black" pitchFamily="18" charset="0"/>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2000" dirty="0" smtClean="0">
              <a:solidFill>
                <a:srgbClr val="003300"/>
              </a:solidFill>
              <a:latin typeface="Cooper Black" pitchFamily="18"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rgbClr val="003300"/>
              </a:solidFill>
              <a:effectLst/>
              <a:uLnTx/>
              <a:uFillTx/>
              <a:latin typeface="Cooper Black" pitchFamily="18" charset="0"/>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2000" dirty="0" smtClean="0">
              <a:solidFill>
                <a:srgbClr val="003300"/>
              </a:solidFill>
              <a:latin typeface="Cooper Black" pitchFamily="18"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rgbClr val="003300"/>
              </a:solidFill>
              <a:effectLst/>
              <a:uLnTx/>
              <a:uFillTx/>
              <a:latin typeface="Cooper Black" pitchFamily="18" charset="0"/>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2000" dirty="0" smtClean="0">
              <a:solidFill>
                <a:srgbClr val="003300"/>
              </a:solidFill>
              <a:latin typeface="Cooper Black" pitchFamily="18"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000" b="0" i="0" u="none" strike="noStrike" kern="1200" cap="none" spc="0" normalizeH="0" baseline="0" noProof="0" dirty="0" smtClean="0">
              <a:ln>
                <a:noFill/>
              </a:ln>
              <a:solidFill>
                <a:srgbClr val="003300"/>
              </a:solidFill>
              <a:effectLst/>
              <a:uLnTx/>
              <a:uFillTx/>
              <a:latin typeface="Cooper Black" pitchFamily="18" charset="0"/>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000" b="0" i="0" u="none" strike="noStrike" kern="1200" cap="none" spc="0" normalizeH="0" baseline="0" noProof="0" dirty="0" smtClean="0">
                <a:ln>
                  <a:noFill/>
                </a:ln>
                <a:solidFill>
                  <a:srgbClr val="003300"/>
                </a:solidFill>
                <a:effectLst/>
                <a:uLnTx/>
                <a:uFillTx/>
                <a:latin typeface="Cooper Black" pitchFamily="18" charset="0"/>
                <a:ea typeface="+mn-ea"/>
                <a:cs typeface="+mn-cs"/>
              </a:rPr>
              <a:t>				           </a:t>
            </a:r>
            <a:r>
              <a:rPr kumimoji="0" lang="en-US" sz="1800" b="0" i="0" u="none" strike="noStrike" kern="1200" cap="none" spc="0" normalizeH="0" baseline="0" noProof="0" dirty="0" smtClean="0">
                <a:ln>
                  <a:noFill/>
                </a:ln>
                <a:solidFill>
                  <a:srgbClr val="FF0000"/>
                </a:solidFill>
                <a:effectLst/>
                <a:uLnTx/>
                <a:uFillTx/>
                <a:latin typeface="Cooper Black" pitchFamily="18" charset="0"/>
                <a:ea typeface="+mn-ea"/>
                <a:cs typeface="+mn-cs"/>
              </a:rPr>
              <a:t>DELIVERED  BY</a:t>
            </a:r>
            <a:endParaRPr kumimoji="0" lang="en-US" sz="2000" b="0" i="0" u="none" strike="noStrike" kern="1200" cap="none" spc="0" normalizeH="0" baseline="0" noProof="0" dirty="0" smtClean="0">
              <a:ln>
                <a:noFill/>
              </a:ln>
              <a:solidFill>
                <a:srgbClr val="FF0000"/>
              </a:solidFill>
              <a:effectLst/>
              <a:uLnTx/>
              <a:uFillTx/>
              <a:latin typeface="Cooper Black" pitchFamily="18" charset="0"/>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0" i="0" u="none" strike="noStrike" kern="1200" cap="none" spc="0" normalizeH="0" baseline="0" noProof="0" dirty="0" smtClean="0">
                <a:ln>
                  <a:noFill/>
                </a:ln>
                <a:solidFill>
                  <a:srgbClr val="FF0000"/>
                </a:solidFill>
                <a:effectLst/>
                <a:uLnTx/>
                <a:uFillTx/>
                <a:latin typeface="Arial Black" pitchFamily="34" charset="0"/>
                <a:ea typeface="+mn-ea"/>
                <a:cs typeface="Aharoni" pitchFamily="2" charset="-79"/>
              </a:rPr>
              <a:t>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lang="en-US" sz="2400" dirty="0" smtClean="0">
              <a:solidFill>
                <a:srgbClr val="FF0000"/>
              </a:solidFill>
              <a:latin typeface="Arial Black" pitchFamily="34" charset="0"/>
              <a:cs typeface="Aharoni" pitchFamily="2" charset="-79"/>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POST GRADUATE INSTITUTE, </a:t>
            </a: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DR. PANJABRAO  DESHMUKH  KRISHI VIDYAPEETH,</a:t>
            </a:r>
            <a:r>
              <a:rPr kumimoji="0" lang="en-US" sz="24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AKOLA  2011</a:t>
            </a:r>
            <a:r>
              <a:rPr kumimoji="0" lang="en-US" sz="24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- 2012</a:t>
            </a:r>
            <a:endParaRPr kumimoji="0" lang="en-US"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5" name="Picture 3" descr="PDKV_BW"/>
          <p:cNvPicPr>
            <a:picLocks noChangeAspect="1" noChangeArrowheads="1"/>
          </p:cNvPicPr>
          <p:nvPr/>
        </p:nvPicPr>
        <p:blipFill>
          <a:blip r:embed="rId2"/>
          <a:srcRect/>
          <a:stretch>
            <a:fillRect/>
          </a:stretch>
        </p:blipFill>
        <p:spPr bwMode="auto">
          <a:xfrm>
            <a:off x="3923058" y="2590800"/>
            <a:ext cx="1487142" cy="1447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191"/>
            <a:ext cx="8229600" cy="4930409"/>
          </a:xfrm>
        </p:spPr>
        <p:txBody>
          <a:bodyPr>
            <a:normAutofit fontScale="62500" lnSpcReduction="20000"/>
          </a:bodyPr>
          <a:lstStyle/>
          <a:p>
            <a:pPr algn="just">
              <a:buNone/>
            </a:pPr>
            <a:r>
              <a:rPr lang="en-US" b="1" dirty="0" smtClean="0">
                <a:latin typeface="Times New Roman" pitchFamily="18" charset="0"/>
                <a:cs typeface="Times New Roman" pitchFamily="18" charset="0"/>
              </a:rPr>
              <a:t>Spray Distribution</a:t>
            </a:r>
          </a:p>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distribution of spray on foliage and other targets can be assessed by adding a fluorescent tracer to the spray and examined deposits under UV light. Insoluble micronized powder such as zinc, sulphide, Saturn yellow have been widely used as tracers, but require careful mixing with a suitable surfactant before the spray is diluted to the correct volume. Fluorescent oil soluble dyes have been added to spray oil to observe spray coverage</a:t>
            </a:r>
            <a:r>
              <a:rPr lang="en-US" dirty="0" smtClean="0">
                <a:latin typeface="Times New Roman" pitchFamily="18" charset="0"/>
                <a:cs typeface="Times New Roman" pitchFamily="18" charset="0"/>
              </a:rPr>
              <a:t>.</a:t>
            </a:r>
          </a:p>
          <a:p>
            <a:pPr algn="just">
              <a:buNone/>
            </a:pP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Determination </a:t>
            </a:r>
            <a:r>
              <a:rPr lang="en-US" b="1" dirty="0" smtClean="0">
                <a:latin typeface="Times New Roman" pitchFamily="18" charset="0"/>
                <a:cs typeface="Times New Roman" pitchFamily="18" charset="0"/>
              </a:rPr>
              <a:t>of Droplet Size</a:t>
            </a:r>
          </a:p>
          <a:p>
            <a:pPr algn="just">
              <a:buNone/>
            </a:pPr>
            <a:r>
              <a:rPr lang="en-US" dirty="0" smtClean="0">
                <a:latin typeface="Times New Roman" pitchFamily="18" charset="0"/>
                <a:cs typeface="Times New Roman" pitchFamily="18" charset="0"/>
              </a:rPr>
              <a:t>			Numerical techniques have been developed to sample and measure droplet size under particular conditions. Modern techniques include high speed photography, laser, and holography and sophisticated scanning techniques. Selections of the most widely used methods are </a:t>
            </a:r>
          </a:p>
          <a:p>
            <a:pPr algn="just">
              <a:buNone/>
            </a:pPr>
            <a:r>
              <a:rPr lang="en-US" dirty="0" smtClean="0">
                <a:latin typeface="Times New Roman" pitchFamily="18" charset="0"/>
                <a:cs typeface="Times New Roman" pitchFamily="18" charset="0"/>
              </a:rPr>
              <a:t> </a:t>
            </a:r>
          </a:p>
          <a:p>
            <a:pPr lvl="1" algn="just">
              <a:buClrTx/>
              <a:buFont typeface="Arial" pitchFamily="34" charset="0"/>
              <a:buChar char="•"/>
            </a:pPr>
            <a:r>
              <a:rPr lang="en-US" sz="3200" dirty="0" smtClean="0">
                <a:latin typeface="Times New Roman" pitchFamily="18" charset="0"/>
                <a:cs typeface="Times New Roman" pitchFamily="18" charset="0"/>
              </a:rPr>
              <a:t>Sampling Surface</a:t>
            </a:r>
          </a:p>
          <a:p>
            <a:pPr lvl="1" algn="just">
              <a:buClrTx/>
              <a:buFont typeface="Arial" pitchFamily="34" charset="0"/>
              <a:buChar char="•"/>
            </a:pPr>
            <a:r>
              <a:rPr lang="en-US" sz="3200" dirty="0" smtClean="0">
                <a:latin typeface="Times New Roman" pitchFamily="18" charset="0"/>
                <a:cs typeface="Times New Roman" pitchFamily="18" charset="0"/>
              </a:rPr>
              <a:t>Measurements of droplets</a:t>
            </a:r>
          </a:p>
          <a:p>
            <a:pPr algn="just">
              <a:buNone/>
            </a:pP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038600" cy="874776"/>
          </a:xfrm>
        </p:spPr>
        <p:txBody>
          <a:bodyPr>
            <a:normAutofit/>
          </a:bodyPr>
          <a:lstStyle/>
          <a:p>
            <a:r>
              <a:rPr lang="en-US" sz="2800" dirty="0" smtClean="0">
                <a:latin typeface="Copperplate Gothic Bold" pitchFamily="34" charset="0"/>
              </a:rPr>
              <a:t>Atomizing </a:t>
            </a:r>
            <a:r>
              <a:rPr lang="en-US" sz="2800" dirty="0" smtClean="0">
                <a:latin typeface="Copperplate Gothic Bold" pitchFamily="34" charset="0"/>
              </a:rPr>
              <a:t>Devices</a:t>
            </a:r>
            <a:endParaRPr lang="en-US" sz="2800" dirty="0">
              <a:latin typeface="Copperplate Gothic Bold" pitchFamily="34" charset="0"/>
            </a:endParaRPr>
          </a:p>
        </p:txBody>
      </p:sp>
      <p:sp>
        <p:nvSpPr>
          <p:cNvPr id="3" name="Content Placeholder 2"/>
          <p:cNvSpPr>
            <a:spLocks noGrp="1"/>
          </p:cNvSpPr>
          <p:nvPr>
            <p:ph idx="1"/>
          </p:nvPr>
        </p:nvSpPr>
        <p:spPr>
          <a:xfrm>
            <a:off x="457200" y="1775191"/>
            <a:ext cx="8229600" cy="4854209"/>
          </a:xfrm>
        </p:spPr>
        <p:txBody>
          <a:bodyPr>
            <a:normAutofit/>
          </a:bodyPr>
          <a:lstStyle/>
          <a:p>
            <a:pPr algn="just">
              <a:buNone/>
            </a:pPr>
            <a:r>
              <a:rPr lang="en-US" sz="2000" b="1" dirty="0" smtClean="0">
                <a:latin typeface="Times New Roman" pitchFamily="18" charset="0"/>
                <a:cs typeface="Times New Roman" pitchFamily="18" charset="0"/>
              </a:rPr>
              <a:t>Nozzles</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Spray liquid is held in a container from which it is moved by pump pressure or gravity feed system to one or more outline called nozzles.</a:t>
            </a:r>
          </a:p>
          <a:p>
            <a:pPr algn="just">
              <a:buNone/>
            </a:pPr>
            <a:r>
              <a:rPr lang="en-US" sz="2000" dirty="0" smtClean="0">
                <a:latin typeface="Times New Roman" pitchFamily="18" charset="0"/>
                <a:cs typeface="Times New Roman" pitchFamily="18" charset="0"/>
              </a:rPr>
              <a:t> </a:t>
            </a:r>
          </a:p>
          <a:p>
            <a:pPr algn="just">
              <a:buNone/>
            </a:pPr>
            <a:r>
              <a:rPr lang="en-US" sz="2000" b="1" dirty="0" smtClean="0">
                <a:latin typeface="Times New Roman" pitchFamily="18" charset="0"/>
                <a:cs typeface="Times New Roman" pitchFamily="18" charset="0"/>
              </a:rPr>
              <a:t>Nozzle Description</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Nozzle types commonly used in low-pressure agricultural sprayers include: fan, hollow-cone, full-cone, and others. Special features such as air induction (AI) and drift reducing (DG) are available for some nozzles</a:t>
            </a:r>
            <a:r>
              <a:rPr lang="en-US" sz="2000"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Types</a:t>
            </a:r>
            <a:endParaRPr lang="en-US" sz="2000" b="1" dirty="0" smtClean="0">
              <a:latin typeface="Times New Roman" pitchFamily="18" charset="0"/>
              <a:cs typeface="Times New Roman" pitchFamily="18" charset="0"/>
            </a:endParaRPr>
          </a:p>
          <a:p>
            <a:pPr lvl="2">
              <a:buClrTx/>
            </a:pPr>
            <a:r>
              <a:rPr lang="en-US" sz="2000" dirty="0" smtClean="0">
                <a:latin typeface="Times New Roman" pitchFamily="18" charset="0"/>
                <a:cs typeface="Times New Roman" pitchFamily="18" charset="0"/>
              </a:rPr>
              <a:t>Fan Nozzle</a:t>
            </a:r>
          </a:p>
          <a:p>
            <a:pPr lvl="2">
              <a:buClrTx/>
            </a:pPr>
            <a:r>
              <a:rPr lang="en-US" sz="2000" dirty="0" smtClean="0">
                <a:latin typeface="Times New Roman" pitchFamily="18" charset="0"/>
                <a:cs typeface="Times New Roman" pitchFamily="18" charset="0"/>
              </a:rPr>
              <a:t>Flood Nozzles</a:t>
            </a:r>
          </a:p>
          <a:p>
            <a:pPr lvl="2">
              <a:buClrTx/>
            </a:pPr>
            <a:r>
              <a:rPr lang="en-US" sz="2000" dirty="0" err="1" smtClean="0">
                <a:latin typeface="Times New Roman" pitchFamily="18" charset="0"/>
                <a:cs typeface="Times New Roman" pitchFamily="18" charset="0"/>
              </a:rPr>
              <a:t>TurfJet</a:t>
            </a:r>
            <a:r>
              <a:rPr lang="en-US" sz="2000" dirty="0" smtClean="0">
                <a:latin typeface="Times New Roman" pitchFamily="18" charset="0"/>
                <a:cs typeface="Times New Roman" pitchFamily="18" charset="0"/>
              </a:rPr>
              <a:t> Nozzles</a:t>
            </a:r>
          </a:p>
          <a:p>
            <a:pPr lvl="2">
              <a:buClrTx/>
            </a:pPr>
            <a:r>
              <a:rPr lang="en-US" sz="2000" dirty="0" smtClean="0">
                <a:latin typeface="Times New Roman" pitchFamily="18" charset="0"/>
                <a:cs typeface="Times New Roman" pitchFamily="18" charset="0"/>
              </a:rPr>
              <a:t>Hollow-Cone Nozzles</a:t>
            </a:r>
          </a:p>
          <a:p>
            <a:pPr lvl="2">
              <a:buClrTx/>
            </a:pPr>
            <a:r>
              <a:rPr lang="en-US" sz="2000" dirty="0" smtClean="0">
                <a:latin typeface="Times New Roman" pitchFamily="18" charset="0"/>
                <a:cs typeface="Times New Roman" pitchFamily="18" charset="0"/>
              </a:rPr>
              <a:t>Full-Cone </a:t>
            </a:r>
            <a:r>
              <a:rPr lang="en-US" sz="2000" dirty="0" err="1" smtClean="0">
                <a:latin typeface="Times New Roman" pitchFamily="18" charset="0"/>
                <a:cs typeface="Times New Roman" pitchFamily="18" charset="0"/>
              </a:rPr>
              <a:t>Nozzles,etc</a:t>
            </a:r>
            <a:r>
              <a:rPr lang="en-US" sz="1200" b="1" dirty="0" smtClean="0"/>
              <a:t>.</a:t>
            </a:r>
            <a:endParaRPr lang="en-US" sz="1200" dirty="0" smtClean="0">
              <a:latin typeface="Times New Roman" pitchFamily="18" charset="0"/>
              <a:cs typeface="Times New Roman" pitchFamily="18" charset="0"/>
            </a:endParaRP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5943600"/>
            <a:ext cx="2133600" cy="685800"/>
          </a:xfrm>
        </p:spPr>
        <p:txBody>
          <a:bodyPr>
            <a:normAutofit/>
          </a:bodyPr>
          <a:lstStyle/>
          <a:p>
            <a:r>
              <a:rPr lang="en-US" sz="2000" b="0" dirty="0" smtClean="0">
                <a:latin typeface="Times New Roman" pitchFamily="18" charset="0"/>
                <a:cs typeface="Times New Roman" pitchFamily="18" charset="0"/>
              </a:rPr>
              <a:t>Fig.6 </a:t>
            </a:r>
            <a:r>
              <a:rPr lang="en-US" sz="2000" b="0" dirty="0" smtClean="0">
                <a:latin typeface="Times New Roman" pitchFamily="18" charset="0"/>
                <a:cs typeface="Times New Roman" pitchFamily="18" charset="0"/>
              </a:rPr>
              <a:t>Flat </a:t>
            </a:r>
            <a:r>
              <a:rPr lang="en-US" sz="2000" b="0" dirty="0" smtClean="0">
                <a:latin typeface="Times New Roman" pitchFamily="18" charset="0"/>
                <a:cs typeface="Times New Roman" pitchFamily="18" charset="0"/>
              </a:rPr>
              <a:t>Fan</a:t>
            </a:r>
            <a:endParaRPr lang="en-US" sz="2000" b="0" dirty="0" smtClean="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5181600" y="5943600"/>
            <a:ext cx="2898775" cy="609600"/>
          </a:xfrm>
        </p:spPr>
        <p:txBody>
          <a:bodyPr>
            <a:normAutofit/>
          </a:bodyPr>
          <a:lstStyle/>
          <a:p>
            <a:r>
              <a:rPr lang="en-US" sz="2000" b="0" dirty="0" smtClean="0">
                <a:latin typeface="Times New Roman" pitchFamily="18" charset="0"/>
                <a:cs typeface="Times New Roman" pitchFamily="18" charset="0"/>
              </a:rPr>
              <a:t>Fig.7 </a:t>
            </a:r>
            <a:r>
              <a:rPr lang="en-US" sz="2000" b="0" dirty="0" smtClean="0">
                <a:latin typeface="Times New Roman" pitchFamily="18" charset="0"/>
                <a:cs typeface="Times New Roman" pitchFamily="18" charset="0"/>
              </a:rPr>
              <a:t>Flood </a:t>
            </a:r>
            <a:r>
              <a:rPr lang="en-US" sz="2000" b="0" dirty="0" smtClean="0">
                <a:latin typeface="Times New Roman" pitchFamily="18" charset="0"/>
                <a:cs typeface="Times New Roman" pitchFamily="18" charset="0"/>
              </a:rPr>
              <a:t>Nozzle</a:t>
            </a:r>
            <a:endParaRPr lang="en-US" sz="2000" b="0" dirty="0" smtClean="0">
              <a:latin typeface="Times New Roman" pitchFamily="18" charset="0"/>
              <a:cs typeface="Times New Roman" pitchFamily="18" charset="0"/>
            </a:endParaRPr>
          </a:p>
        </p:txBody>
      </p:sp>
      <p:pic>
        <p:nvPicPr>
          <p:cNvPr id="7" name="Picture 6" descr="E:\Book\FMPE\Pesticides Aplication\Nozzles\Capture.PNG"/>
          <p:cNvPicPr/>
          <p:nvPr/>
        </p:nvPicPr>
        <p:blipFill>
          <a:blip r:embed="rId2"/>
          <a:srcRect/>
          <a:stretch>
            <a:fillRect/>
          </a:stretch>
        </p:blipFill>
        <p:spPr bwMode="auto">
          <a:xfrm>
            <a:off x="685800" y="1981200"/>
            <a:ext cx="35052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Book\FMPE\Pesticides Aplication\Nozzles\Capture4.PNG"/>
          <p:cNvPicPr/>
          <p:nvPr/>
        </p:nvPicPr>
        <p:blipFill>
          <a:blip r:embed="rId3"/>
          <a:srcRect/>
          <a:stretch>
            <a:fillRect/>
          </a:stretch>
        </p:blipFill>
        <p:spPr bwMode="auto">
          <a:xfrm>
            <a:off x="4876800" y="1981200"/>
            <a:ext cx="34290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694845"/>
            <a:ext cx="4040188" cy="715355"/>
          </a:xfrm>
        </p:spPr>
        <p:txBody>
          <a:bodyPr>
            <a:normAutofit/>
          </a:bodyPr>
          <a:lstStyle/>
          <a:p>
            <a:r>
              <a:rPr lang="en-US" sz="2000" b="0" dirty="0" smtClean="0">
                <a:latin typeface="Times New Roman" pitchFamily="18" charset="0"/>
                <a:cs typeface="Times New Roman" pitchFamily="18" charset="0"/>
              </a:rPr>
              <a:t>Fig.8 </a:t>
            </a:r>
            <a:r>
              <a:rPr lang="en-US" sz="2000" b="0" dirty="0" smtClean="0">
                <a:latin typeface="Times New Roman" pitchFamily="18" charset="0"/>
                <a:cs typeface="Times New Roman" pitchFamily="18" charset="0"/>
              </a:rPr>
              <a:t>Hollow-Cone </a:t>
            </a:r>
            <a:r>
              <a:rPr lang="en-US" sz="2000" b="0" dirty="0" smtClean="0">
                <a:latin typeface="Times New Roman" pitchFamily="18" charset="0"/>
                <a:cs typeface="Times New Roman" pitchFamily="18" charset="0"/>
              </a:rPr>
              <a:t>Nozzles</a:t>
            </a:r>
            <a:endParaRPr lang="en-US" sz="2000" b="0" dirty="0" smtClean="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5178425" y="4648200"/>
            <a:ext cx="4041775" cy="715355"/>
          </a:xfrm>
        </p:spPr>
        <p:txBody>
          <a:bodyPr>
            <a:normAutofit/>
          </a:bodyPr>
          <a:lstStyle/>
          <a:p>
            <a:r>
              <a:rPr lang="en-US" sz="2000" b="0" dirty="0" smtClean="0">
                <a:latin typeface="Times New Roman" pitchFamily="18" charset="0"/>
                <a:cs typeface="Times New Roman" pitchFamily="18" charset="0"/>
              </a:rPr>
              <a:t>Fig.9 </a:t>
            </a:r>
            <a:r>
              <a:rPr lang="en-US" sz="2000" b="0" dirty="0" smtClean="0">
                <a:latin typeface="Times New Roman" pitchFamily="18" charset="0"/>
                <a:cs typeface="Times New Roman" pitchFamily="18" charset="0"/>
              </a:rPr>
              <a:t>Full-Cone </a:t>
            </a:r>
            <a:r>
              <a:rPr lang="en-US" sz="2000" b="0" dirty="0" smtClean="0">
                <a:latin typeface="Times New Roman" pitchFamily="18" charset="0"/>
                <a:cs typeface="Times New Roman" pitchFamily="18" charset="0"/>
              </a:rPr>
              <a:t>Nozzles</a:t>
            </a:r>
            <a:endParaRPr lang="en-US" sz="2000" b="0" dirty="0" smtClean="0">
              <a:latin typeface="Times New Roman" pitchFamily="18" charset="0"/>
              <a:cs typeface="Times New Roman" pitchFamily="18" charset="0"/>
            </a:endParaRPr>
          </a:p>
        </p:txBody>
      </p:sp>
      <p:pic>
        <p:nvPicPr>
          <p:cNvPr id="7" name="Picture 6" descr="E:\Book\FMPE\Pesticides Aplication\Nozzles\Capture5.PNG"/>
          <p:cNvPicPr/>
          <p:nvPr/>
        </p:nvPicPr>
        <p:blipFill>
          <a:blip r:embed="rId2"/>
          <a:srcRect/>
          <a:stretch>
            <a:fillRect/>
          </a:stretch>
        </p:blipFill>
        <p:spPr bwMode="auto">
          <a:xfrm>
            <a:off x="76200" y="2371725"/>
            <a:ext cx="4495799"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Book\FMPE\Pesticides Aplication\Nozzles\Capture6.PNG"/>
          <p:cNvPicPr/>
          <p:nvPr/>
        </p:nvPicPr>
        <p:blipFill>
          <a:blip r:embed="rId3"/>
          <a:srcRect/>
          <a:stretch>
            <a:fillRect/>
          </a:stretch>
        </p:blipFill>
        <p:spPr bwMode="auto">
          <a:xfrm>
            <a:off x="4876800" y="2362200"/>
            <a:ext cx="40386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4419600"/>
            <a:ext cx="4724400" cy="715355"/>
          </a:xfrm>
        </p:spPr>
        <p:txBody>
          <a:bodyPr>
            <a:noAutofit/>
          </a:bodyPr>
          <a:lstStyle/>
          <a:p>
            <a:r>
              <a:rPr lang="en-US" sz="2000" b="0" dirty="0" smtClean="0">
                <a:latin typeface="Times New Roman" pitchFamily="18" charset="0"/>
                <a:cs typeface="Times New Roman" pitchFamily="18" charset="0"/>
              </a:rPr>
              <a:t>Fig.10. </a:t>
            </a:r>
            <a:r>
              <a:rPr lang="en-US" sz="2000" b="0" dirty="0" smtClean="0">
                <a:latin typeface="Times New Roman" pitchFamily="18" charset="0"/>
                <a:cs typeface="Times New Roman" pitchFamily="18" charset="0"/>
              </a:rPr>
              <a:t>Extended Range Flat </a:t>
            </a:r>
            <a:r>
              <a:rPr lang="en-US" sz="2000" b="0" dirty="0" smtClean="0">
                <a:latin typeface="Times New Roman" pitchFamily="18" charset="0"/>
                <a:cs typeface="Times New Roman" pitchFamily="18" charset="0"/>
              </a:rPr>
              <a:t>Fan</a:t>
            </a:r>
            <a:endParaRPr lang="en-US" sz="2000" b="0" dirty="0" smtClean="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6019800" y="4419600"/>
            <a:ext cx="3051175" cy="715355"/>
          </a:xfrm>
        </p:spPr>
        <p:txBody>
          <a:bodyPr>
            <a:normAutofit/>
          </a:bodyPr>
          <a:lstStyle/>
          <a:p>
            <a:r>
              <a:rPr lang="en-US" sz="2000" b="0" dirty="0" smtClean="0">
                <a:latin typeface="Times New Roman" pitchFamily="18" charset="0"/>
                <a:cs typeface="Times New Roman" pitchFamily="18" charset="0"/>
              </a:rPr>
              <a:t>Fig.11 Even </a:t>
            </a:r>
            <a:r>
              <a:rPr lang="en-US" sz="2000" b="0" dirty="0" smtClean="0">
                <a:latin typeface="Times New Roman" pitchFamily="18" charset="0"/>
                <a:cs typeface="Times New Roman" pitchFamily="18" charset="0"/>
              </a:rPr>
              <a:t>Flat </a:t>
            </a:r>
            <a:r>
              <a:rPr lang="en-US" sz="2000" b="0" dirty="0" smtClean="0">
                <a:latin typeface="Times New Roman" pitchFamily="18" charset="0"/>
                <a:cs typeface="Times New Roman" pitchFamily="18" charset="0"/>
              </a:rPr>
              <a:t>Fan</a:t>
            </a:r>
            <a:endParaRPr lang="en-US" sz="2000" b="0" dirty="0" smtClean="0">
              <a:latin typeface="Times New Roman" pitchFamily="18" charset="0"/>
              <a:cs typeface="Times New Roman" pitchFamily="18" charset="0"/>
            </a:endParaRPr>
          </a:p>
        </p:txBody>
      </p:sp>
      <p:pic>
        <p:nvPicPr>
          <p:cNvPr id="7" name="Picture 6" descr="E:\Book\FMPE\Pesticides Aplication\Nozzles\Capture1.PNG"/>
          <p:cNvPicPr/>
          <p:nvPr/>
        </p:nvPicPr>
        <p:blipFill>
          <a:blip r:embed="rId2"/>
          <a:srcRect/>
          <a:stretch>
            <a:fillRect/>
          </a:stretch>
        </p:blipFill>
        <p:spPr bwMode="auto">
          <a:xfrm>
            <a:off x="228600" y="2133600"/>
            <a:ext cx="5638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Book\FMPE\Pesticides Aplication\Nozzles\Capture2.PNG"/>
          <p:cNvPicPr/>
          <p:nvPr/>
        </p:nvPicPr>
        <p:blipFill>
          <a:blip r:embed="rId3"/>
          <a:srcRect/>
          <a:stretch>
            <a:fillRect/>
          </a:stretch>
        </p:blipFill>
        <p:spPr bwMode="auto">
          <a:xfrm>
            <a:off x="6096000" y="2133600"/>
            <a:ext cx="27432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286000" cy="569976"/>
          </a:xfrm>
        </p:spPr>
        <p:txBody>
          <a:bodyPr>
            <a:normAutofit/>
          </a:bodyPr>
          <a:lstStyle/>
          <a:p>
            <a:r>
              <a:rPr lang="en-US" sz="2800" dirty="0" smtClean="0">
                <a:latin typeface="Copperplate Gothic Bold" pitchFamily="34" charset="0"/>
              </a:rPr>
              <a:t>Sprayers</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algn="just">
              <a:buNone/>
            </a:pPr>
            <a:r>
              <a:rPr lang="en-US" sz="2000" b="1" dirty="0" smtClean="0">
                <a:latin typeface="Times New Roman" pitchFamily="18" charset="0"/>
                <a:cs typeface="Times New Roman" pitchFamily="18" charset="0"/>
              </a:rPr>
              <a:t>Sprayer </a:t>
            </a:r>
          </a:p>
          <a:p>
            <a:pPr algn="just">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Sprayer </a:t>
            </a:r>
            <a:r>
              <a:rPr lang="en-US" sz="2000" dirty="0" smtClean="0">
                <a:latin typeface="Times New Roman" pitchFamily="18" charset="0"/>
                <a:cs typeface="Times New Roman" pitchFamily="18" charset="0"/>
              </a:rPr>
              <a:t>is a machine to apply fluids in the form of droplets. </a:t>
            </a:r>
            <a:endParaRPr lang="en-US" sz="2000" dirty="0" smtClean="0">
              <a:latin typeface="Times New Roman" pitchFamily="18" charset="0"/>
              <a:cs typeface="Times New Roman" pitchFamily="18" charset="0"/>
            </a:endParaRPr>
          </a:p>
          <a:p>
            <a:pPr algn="just">
              <a:buNone/>
            </a:pP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Sprayer </a:t>
            </a:r>
            <a:r>
              <a:rPr lang="en-US" sz="2000" dirty="0" smtClean="0">
                <a:latin typeface="Times New Roman" pitchFamily="18" charset="0"/>
                <a:cs typeface="Times New Roman" pitchFamily="18" charset="0"/>
              </a:rPr>
              <a:t>is used for the following purpose</a:t>
            </a:r>
          </a:p>
          <a:p>
            <a:pPr lvl="1" algn="just">
              <a:buClrTx/>
              <a:buFont typeface="Arial" pitchFamily="34" charset="0"/>
              <a:buChar char="•"/>
            </a:pPr>
            <a:r>
              <a:rPr lang="en-US" sz="2000" dirty="0" smtClean="0">
                <a:latin typeface="Times New Roman" pitchFamily="18" charset="0"/>
                <a:cs typeface="Times New Roman" pitchFamily="18" charset="0"/>
              </a:rPr>
              <a:t>application of fungicides to minimize fungal diseases, </a:t>
            </a:r>
          </a:p>
          <a:p>
            <a:pPr lvl="1" algn="just">
              <a:buClrTx/>
              <a:buFont typeface="Arial" pitchFamily="34" charset="0"/>
              <a:buChar char="•"/>
            </a:pPr>
            <a:r>
              <a:rPr lang="en-US" sz="2000" dirty="0" smtClean="0">
                <a:latin typeface="Times New Roman" pitchFamily="18" charset="0"/>
                <a:cs typeface="Times New Roman" pitchFamily="18" charset="0"/>
              </a:rPr>
              <a:t>application of insecticides to control insect pests, </a:t>
            </a:r>
          </a:p>
          <a:p>
            <a:pPr lvl="1" algn="just">
              <a:buClrTx/>
              <a:buFont typeface="Arial" pitchFamily="34" charset="0"/>
              <a:buChar char="•"/>
            </a:pPr>
            <a:r>
              <a:rPr lang="en-US" sz="2000" dirty="0" smtClean="0">
                <a:latin typeface="Times New Roman" pitchFamily="18" charset="0"/>
                <a:cs typeface="Times New Roman" pitchFamily="18" charset="0"/>
              </a:rPr>
              <a:t>application of herbicides to remove </a:t>
            </a:r>
            <a:r>
              <a:rPr lang="en-US" sz="2000" dirty="0" smtClean="0">
                <a:latin typeface="Times New Roman" pitchFamily="18" charset="0"/>
                <a:cs typeface="Times New Roman" pitchFamily="18" charset="0"/>
              </a:rPr>
              <a:t>weeds,</a:t>
            </a:r>
            <a:endParaRPr lang="en-US" sz="2000" dirty="0" smtClean="0">
              <a:latin typeface="Times New Roman" pitchFamily="18" charset="0"/>
              <a:cs typeface="Times New Roman" pitchFamily="18" charset="0"/>
            </a:endParaRPr>
          </a:p>
          <a:p>
            <a:pPr lvl="1" algn="just">
              <a:buClrTx/>
              <a:buFont typeface="Arial" pitchFamily="34" charset="0"/>
              <a:buChar char="•"/>
            </a:pPr>
            <a:r>
              <a:rPr lang="en-US" sz="2000" dirty="0" smtClean="0">
                <a:latin typeface="Times New Roman" pitchFamily="18" charset="0"/>
                <a:cs typeface="Times New Roman" pitchFamily="18" charset="0"/>
              </a:rPr>
              <a:t>application of micronutrients on the plants. </a:t>
            </a:r>
          </a:p>
          <a:p>
            <a:pPr algn="just">
              <a:buNone/>
            </a:pP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Functions of sprayer  </a:t>
            </a:r>
            <a:endParaRPr lang="en-US" sz="2000" dirty="0" smtClean="0">
              <a:latin typeface="Times New Roman" pitchFamily="18" charset="0"/>
              <a:cs typeface="Times New Roman" pitchFamily="18" charset="0"/>
            </a:endParaRPr>
          </a:p>
          <a:p>
            <a:pPr lvl="1" algn="just">
              <a:buClrTx/>
              <a:buFont typeface="Arial" pitchFamily="34" charset="0"/>
              <a:buChar char="•"/>
            </a:pPr>
            <a:r>
              <a:rPr lang="en-US" sz="2000" dirty="0" smtClean="0">
                <a:latin typeface="Times New Roman" pitchFamily="18" charset="0"/>
                <a:cs typeface="Times New Roman" pitchFamily="18" charset="0"/>
              </a:rPr>
              <a:t>to break the liquid into droplets of effective size,</a:t>
            </a:r>
          </a:p>
          <a:p>
            <a:pPr lvl="1" algn="just">
              <a:buClrTx/>
              <a:buFont typeface="Arial" pitchFamily="34" charset="0"/>
              <a:buChar char="•"/>
            </a:pPr>
            <a:r>
              <a:rPr lang="en-US" sz="2000" dirty="0" smtClean="0">
                <a:latin typeface="Times New Roman" pitchFamily="18" charset="0"/>
                <a:cs typeface="Times New Roman" pitchFamily="18" charset="0"/>
              </a:rPr>
              <a:t>to distribute them uniformly over the plants,</a:t>
            </a:r>
          </a:p>
          <a:p>
            <a:pPr lvl="1" algn="just">
              <a:buClrTx/>
              <a:buFont typeface="Arial" pitchFamily="34" charset="0"/>
              <a:buChar char="•"/>
            </a:pPr>
            <a:r>
              <a:rPr lang="en-US" sz="2000" dirty="0" smtClean="0">
                <a:latin typeface="Times New Roman" pitchFamily="18" charset="0"/>
                <a:cs typeface="Times New Roman" pitchFamily="18" charset="0"/>
              </a:rPr>
              <a:t>to regulate the amount of liquid to avoid excessive application.</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7824"/>
            <a:ext cx="5181600" cy="646176"/>
          </a:xfrm>
        </p:spPr>
        <p:txBody>
          <a:bodyPr>
            <a:normAutofit/>
          </a:bodyPr>
          <a:lstStyle/>
          <a:p>
            <a:r>
              <a:rPr lang="en-US" sz="2800" dirty="0" smtClean="0">
                <a:latin typeface="Copperplate Gothic Bold" pitchFamily="34" charset="0"/>
              </a:rPr>
              <a:t>Sprayer’s classification </a:t>
            </a:r>
            <a:endParaRPr lang="en-US" sz="2800" dirty="0">
              <a:latin typeface="Copperplate Gothic Bold" pitchFamily="34" charset="0"/>
            </a:endParaRPr>
          </a:p>
        </p:txBody>
      </p:sp>
      <p:sp>
        <p:nvSpPr>
          <p:cNvPr id="3" name="Content Placeholder 2"/>
          <p:cNvSpPr>
            <a:spLocks noGrp="1"/>
          </p:cNvSpPr>
          <p:nvPr>
            <p:ph idx="1"/>
          </p:nvPr>
        </p:nvSpPr>
        <p:spPr>
          <a:xfrm>
            <a:off x="457200" y="1622791"/>
            <a:ext cx="8229600" cy="4930409"/>
          </a:xfrm>
        </p:spPr>
        <p:txBody>
          <a:bodyPr>
            <a:noAutofit/>
          </a:bodyPr>
          <a:lstStyle/>
          <a:p>
            <a:pPr algn="just">
              <a:buNone/>
            </a:pPr>
            <a:r>
              <a:rPr lang="en-US" sz="2000" b="1" dirty="0" smtClean="0">
                <a:latin typeface="Times New Roman" pitchFamily="18" charset="0"/>
                <a:cs typeface="Times New Roman" pitchFamily="18" charset="0"/>
              </a:rPr>
              <a:t>Based </a:t>
            </a:r>
            <a:r>
              <a:rPr lang="en-US" sz="2000" b="1" dirty="0" smtClean="0">
                <a:latin typeface="Times New Roman" pitchFamily="18" charset="0"/>
                <a:cs typeface="Times New Roman" pitchFamily="18" charset="0"/>
              </a:rPr>
              <a:t>on power source, sprayers may be classified as: </a:t>
            </a:r>
            <a:endParaRPr lang="en-US" sz="2000" dirty="0" smtClean="0">
              <a:latin typeface="Times New Roman" pitchFamily="18" charset="0"/>
              <a:cs typeface="Times New Roman" pitchFamily="18" charset="0"/>
            </a:endParaRPr>
          </a:p>
          <a:p>
            <a:pPr lvl="1" algn="just">
              <a:buClrTx/>
              <a:buFont typeface="Arial" pitchFamily="34" charset="0"/>
              <a:buChar char="•"/>
            </a:pPr>
            <a:r>
              <a:rPr lang="en-US" sz="2000" dirty="0" smtClean="0">
                <a:latin typeface="Times New Roman" pitchFamily="18" charset="0"/>
                <a:cs typeface="Times New Roman" pitchFamily="18" charset="0"/>
              </a:rPr>
              <a:t>Hand operated machines – suitable for small holdings. They are operated at pressure ranging from 1 to 7 kg/cm2. </a:t>
            </a:r>
          </a:p>
          <a:p>
            <a:pPr lvl="1" algn="just">
              <a:buClrTx/>
              <a:buFont typeface="Arial" pitchFamily="34" charset="0"/>
              <a:buChar char="•"/>
            </a:pPr>
            <a:r>
              <a:rPr lang="en-US" sz="2000" dirty="0" smtClean="0">
                <a:latin typeface="Times New Roman" pitchFamily="18" charset="0"/>
                <a:cs typeface="Times New Roman" pitchFamily="18" charset="0"/>
              </a:rPr>
              <a:t>Power operated machines – suitable for treating a large area. They are operated at pressure ranging from 20 to 55 kg/cm2.  </a:t>
            </a:r>
          </a:p>
          <a:p>
            <a:pPr lvl="1" algn="just">
              <a:buClrTx/>
              <a:buFont typeface="Arial" pitchFamily="34" charset="0"/>
              <a:buChar char="•"/>
            </a:pPr>
            <a:r>
              <a:rPr lang="en-US" sz="2000" dirty="0" smtClean="0">
                <a:latin typeface="Times New Roman" pitchFamily="18" charset="0"/>
                <a:cs typeface="Times New Roman" pitchFamily="18" charset="0"/>
              </a:rPr>
              <a:t>Air planes – suitable for large scale work. </a:t>
            </a:r>
          </a:p>
          <a:p>
            <a:pPr algn="just">
              <a:buNone/>
            </a:pPr>
            <a:r>
              <a:rPr lang="en-US" sz="2000" b="1" dirty="0" smtClean="0">
                <a:latin typeface="Times New Roman" pitchFamily="18" charset="0"/>
                <a:cs typeface="Times New Roman" pitchFamily="18" charset="0"/>
              </a:rPr>
              <a:t>Based </a:t>
            </a:r>
            <a:r>
              <a:rPr lang="en-US" sz="2000" b="1" dirty="0" smtClean="0">
                <a:latin typeface="Times New Roman" pitchFamily="18" charset="0"/>
                <a:cs typeface="Times New Roman" pitchFamily="18" charset="0"/>
              </a:rPr>
              <a:t>on spray volume, sprayers may be classified as: </a:t>
            </a:r>
            <a:endParaRPr lang="en-US" sz="2000" dirty="0" smtClean="0">
              <a:latin typeface="Times New Roman" pitchFamily="18" charset="0"/>
              <a:cs typeface="Times New Roman" pitchFamily="18" charset="0"/>
            </a:endParaRPr>
          </a:p>
          <a:p>
            <a:pPr lvl="1" algn="just">
              <a:buClrTx/>
              <a:buFont typeface="Arial" pitchFamily="34" charset="0"/>
              <a:buChar char="•"/>
            </a:pPr>
            <a:r>
              <a:rPr lang="en-US" sz="2000" dirty="0" smtClean="0">
                <a:latin typeface="Times New Roman" pitchFamily="18" charset="0"/>
                <a:cs typeface="Times New Roman" pitchFamily="18" charset="0"/>
              </a:rPr>
              <a:t>High volume sprayer - More than 400 </a:t>
            </a:r>
            <a:r>
              <a:rPr lang="en-US" sz="2000" dirty="0" err="1" smtClean="0">
                <a:latin typeface="Times New Roman" pitchFamily="18" charset="0"/>
                <a:cs typeface="Times New Roman" pitchFamily="18" charset="0"/>
              </a:rPr>
              <a:t>litres</a:t>
            </a:r>
            <a:r>
              <a:rPr lang="en-US" sz="2000" dirty="0" smtClean="0">
                <a:latin typeface="Times New Roman" pitchFamily="18" charset="0"/>
                <a:cs typeface="Times New Roman" pitchFamily="18" charset="0"/>
              </a:rPr>
              <a:t> of spray liquid per </a:t>
            </a:r>
            <a:r>
              <a:rPr lang="en-US" sz="2000" dirty="0" smtClean="0">
                <a:latin typeface="Times New Roman" pitchFamily="18" charset="0"/>
                <a:cs typeface="Times New Roman" pitchFamily="18" charset="0"/>
              </a:rPr>
              <a:t>hectare</a:t>
            </a:r>
            <a:endParaRPr lang="en-US" sz="2000" dirty="0" smtClean="0">
              <a:latin typeface="Times New Roman" pitchFamily="18" charset="0"/>
              <a:cs typeface="Times New Roman" pitchFamily="18" charset="0"/>
            </a:endParaRPr>
          </a:p>
          <a:p>
            <a:pPr lvl="1" algn="just">
              <a:buClrTx/>
              <a:buFont typeface="Arial" pitchFamily="34" charset="0"/>
              <a:buChar char="•"/>
            </a:pPr>
            <a:r>
              <a:rPr lang="en-US" sz="2000" dirty="0" smtClean="0">
                <a:latin typeface="Times New Roman" pitchFamily="18" charset="0"/>
                <a:cs typeface="Times New Roman" pitchFamily="18" charset="0"/>
              </a:rPr>
              <a:t>Low volume sprayer – Spray volume ranges between 5 to 400 </a:t>
            </a:r>
            <a:r>
              <a:rPr lang="en-US" sz="2000" dirty="0" err="1" smtClean="0">
                <a:latin typeface="Times New Roman" pitchFamily="18" charset="0"/>
                <a:cs typeface="Times New Roman" pitchFamily="18" charset="0"/>
              </a:rPr>
              <a:t>litres</a:t>
            </a:r>
            <a:r>
              <a:rPr lang="en-US" sz="2000" dirty="0" smtClean="0">
                <a:latin typeface="Times New Roman" pitchFamily="18" charset="0"/>
                <a:cs typeface="Times New Roman" pitchFamily="18" charset="0"/>
              </a:rPr>
              <a:t> per hectare </a:t>
            </a:r>
          </a:p>
          <a:p>
            <a:pPr lvl="1" algn="just">
              <a:buClrTx/>
              <a:buFont typeface="Arial" pitchFamily="34" charset="0"/>
              <a:buChar char="•"/>
            </a:pPr>
            <a:r>
              <a:rPr lang="en-US" sz="2000" dirty="0" smtClean="0">
                <a:latin typeface="Times New Roman" pitchFamily="18" charset="0"/>
                <a:cs typeface="Times New Roman" pitchFamily="18" charset="0"/>
              </a:rPr>
              <a:t>Ultra-Low volume sprayer – Spray volume less than 5 </a:t>
            </a:r>
            <a:r>
              <a:rPr lang="en-US" sz="2000" dirty="0" err="1" smtClean="0">
                <a:latin typeface="Times New Roman" pitchFamily="18" charset="0"/>
                <a:cs typeface="Times New Roman" pitchFamily="18" charset="0"/>
              </a:rPr>
              <a:t>litres</a:t>
            </a:r>
            <a:r>
              <a:rPr lang="en-US" sz="2000" dirty="0" smtClean="0">
                <a:latin typeface="Times New Roman" pitchFamily="18" charset="0"/>
                <a:cs typeface="Times New Roman" pitchFamily="18" charset="0"/>
              </a:rPr>
              <a:t> per hectare </a:t>
            </a:r>
          </a:p>
          <a:p>
            <a:pPr algn="just">
              <a:buNone/>
            </a:pPr>
            <a:r>
              <a:rPr lang="en-US" sz="2000" b="1" dirty="0" smtClean="0">
                <a:latin typeface="Times New Roman" pitchFamily="18" charset="0"/>
                <a:cs typeface="Times New Roman" pitchFamily="18" charset="0"/>
              </a:rPr>
              <a:t>Based </a:t>
            </a:r>
            <a:r>
              <a:rPr lang="en-US" sz="2000" b="1" dirty="0" smtClean="0">
                <a:latin typeface="Times New Roman" pitchFamily="18" charset="0"/>
                <a:cs typeface="Times New Roman" pitchFamily="18" charset="0"/>
              </a:rPr>
              <a:t>on working principle, sprayers may be classified as: </a:t>
            </a:r>
            <a:endParaRPr lang="en-US" sz="2000" dirty="0" smtClean="0">
              <a:latin typeface="Times New Roman" pitchFamily="18" charset="0"/>
              <a:cs typeface="Times New Roman" pitchFamily="18" charset="0"/>
            </a:endParaRPr>
          </a:p>
          <a:p>
            <a:pPr lvl="1" algn="just">
              <a:buClrTx/>
              <a:buFont typeface="Arial" pitchFamily="34" charset="0"/>
              <a:buChar char="•"/>
            </a:pPr>
            <a:r>
              <a:rPr lang="en-US" sz="2000" dirty="0" smtClean="0">
                <a:latin typeface="Times New Roman" pitchFamily="18" charset="0"/>
                <a:cs typeface="Times New Roman" pitchFamily="18" charset="0"/>
              </a:rPr>
              <a:t>Hydraulic energy sprayers </a:t>
            </a:r>
          </a:p>
          <a:p>
            <a:pPr lvl="1" algn="just">
              <a:buClrTx/>
              <a:buFont typeface="Arial" pitchFamily="34" charset="0"/>
              <a:buChar char="•"/>
            </a:pPr>
            <a:r>
              <a:rPr lang="en-US" sz="2000" dirty="0" smtClean="0">
                <a:latin typeface="Times New Roman" pitchFamily="18" charset="0"/>
                <a:cs typeface="Times New Roman" pitchFamily="18" charset="0"/>
              </a:rPr>
              <a:t>Compression sprayers</a:t>
            </a:r>
            <a:endParaRPr 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943600"/>
            <a:ext cx="3124200" cy="685800"/>
          </a:xfrm>
        </p:spPr>
        <p:txBody>
          <a:bodyPr>
            <a:normAutofit/>
          </a:bodyPr>
          <a:lstStyle/>
          <a:p>
            <a:r>
              <a:rPr lang="en-US" sz="2000" b="0" dirty="0" smtClean="0">
                <a:solidFill>
                  <a:schemeClr val="tx1"/>
                </a:solidFill>
                <a:latin typeface="Times New Roman" pitchFamily="18" charset="0"/>
                <a:cs typeface="Times New Roman" pitchFamily="18" charset="0"/>
              </a:rPr>
              <a:t>Fig. 12 </a:t>
            </a:r>
            <a:r>
              <a:rPr lang="en-US" sz="2000" b="0" dirty="0" smtClean="0">
                <a:solidFill>
                  <a:schemeClr val="tx1"/>
                </a:solidFill>
                <a:latin typeface="Times New Roman" pitchFamily="18" charset="0"/>
                <a:cs typeface="Times New Roman" pitchFamily="18" charset="0"/>
              </a:rPr>
              <a:t>Bucket type </a:t>
            </a:r>
            <a:r>
              <a:rPr lang="en-US" sz="2000" b="0" dirty="0" smtClean="0">
                <a:solidFill>
                  <a:schemeClr val="tx1"/>
                </a:solidFill>
                <a:latin typeface="Times New Roman" pitchFamily="18" charset="0"/>
                <a:cs typeface="Times New Roman" pitchFamily="18" charset="0"/>
              </a:rPr>
              <a:t>sprayer</a:t>
            </a:r>
            <a:endParaRPr lang="en-US" sz="2000" b="0" dirty="0">
              <a:solidFill>
                <a:schemeClr val="tx1"/>
              </a:solidFill>
              <a:latin typeface="Times New Roman" pitchFamily="18" charset="0"/>
              <a:cs typeface="Times New Roman" pitchFamily="18" charset="0"/>
            </a:endParaRPr>
          </a:p>
        </p:txBody>
      </p:sp>
      <p:pic>
        <p:nvPicPr>
          <p:cNvPr id="4" name="Content Placeholder 3" descr="E:\Book\FMPE\Pesticides Aplication\Nozzles\Buket.PNG"/>
          <p:cNvPicPr>
            <a:picLocks noGrp="1"/>
          </p:cNvPicPr>
          <p:nvPr>
            <p:ph idx="1"/>
          </p:nvPr>
        </p:nvPicPr>
        <p:blipFill>
          <a:blip r:embed="rId2"/>
          <a:srcRect/>
          <a:stretch>
            <a:fillRect/>
          </a:stretch>
        </p:blipFill>
        <p:spPr bwMode="auto">
          <a:xfrm>
            <a:off x="1295400" y="1600200"/>
            <a:ext cx="68580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4200" y="6248400"/>
            <a:ext cx="3657600" cy="457200"/>
          </a:xfrm>
        </p:spPr>
        <p:txBody>
          <a:bodyPr>
            <a:normAutofit/>
          </a:bodyPr>
          <a:lstStyle/>
          <a:p>
            <a:r>
              <a:rPr lang="en-US" sz="2000" b="0" dirty="0" smtClean="0">
                <a:latin typeface="Times New Roman" pitchFamily="18" charset="0"/>
                <a:cs typeface="Times New Roman" pitchFamily="18" charset="0"/>
              </a:rPr>
              <a:t>Fig.13 Knapsack sprayer</a:t>
            </a:r>
            <a:endParaRPr lang="en-US" sz="2000" b="0" dirty="0" smtClean="0">
              <a:latin typeface="Times New Roman" pitchFamily="18" charset="0"/>
              <a:cs typeface="Times New Roman" pitchFamily="18" charset="0"/>
            </a:endParaRPr>
          </a:p>
        </p:txBody>
      </p:sp>
      <p:pic>
        <p:nvPicPr>
          <p:cNvPr id="7" name="Picture 6"/>
          <p:cNvPicPr/>
          <p:nvPr/>
        </p:nvPicPr>
        <p:blipFill>
          <a:blip r:embed="rId2"/>
          <a:srcRect/>
          <a:stretch>
            <a:fillRect/>
          </a:stretch>
        </p:blipFill>
        <p:spPr bwMode="auto">
          <a:xfrm>
            <a:off x="1524000" y="1600200"/>
            <a:ext cx="61722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533045"/>
            <a:ext cx="3657600" cy="639155"/>
          </a:xfrm>
        </p:spPr>
        <p:txBody>
          <a:bodyPr>
            <a:normAutofit/>
          </a:bodyPr>
          <a:lstStyle/>
          <a:p>
            <a:r>
              <a:rPr lang="en-US" sz="2000" b="0" dirty="0" smtClean="0">
                <a:latin typeface="Times New Roman" pitchFamily="18" charset="0"/>
                <a:cs typeface="Times New Roman" pitchFamily="18" charset="0"/>
              </a:rPr>
              <a:t>Fig. </a:t>
            </a:r>
            <a:r>
              <a:rPr lang="en-US" sz="2000" b="0" dirty="0" smtClean="0">
                <a:latin typeface="Times New Roman" pitchFamily="18" charset="0"/>
                <a:cs typeface="Times New Roman" pitchFamily="18" charset="0"/>
              </a:rPr>
              <a:t>14 Backpack Sprayer</a:t>
            </a:r>
            <a:endParaRPr lang="en-US" sz="2000" b="0" dirty="0" smtClean="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5102225" y="5562600"/>
            <a:ext cx="3127375" cy="486755"/>
          </a:xfrm>
        </p:spPr>
        <p:txBody>
          <a:bodyPr>
            <a:normAutofit/>
          </a:bodyPr>
          <a:lstStyle/>
          <a:p>
            <a:r>
              <a:rPr lang="en-US" sz="2000" b="0" dirty="0" smtClean="0">
                <a:latin typeface="Times New Roman" pitchFamily="18" charset="0"/>
                <a:cs typeface="Times New Roman" pitchFamily="18" charset="0"/>
              </a:rPr>
              <a:t>Fig. </a:t>
            </a:r>
            <a:r>
              <a:rPr lang="en-US" sz="2000" b="0" dirty="0" smtClean="0">
                <a:latin typeface="Times New Roman" pitchFamily="18" charset="0"/>
                <a:cs typeface="Times New Roman" pitchFamily="18" charset="0"/>
              </a:rPr>
              <a:t>15 Hand Sprayer</a:t>
            </a:r>
            <a:endParaRPr lang="en-US" sz="2000" b="0" dirty="0" smtClean="0">
              <a:latin typeface="Times New Roman" pitchFamily="18" charset="0"/>
              <a:cs typeface="Times New Roman" pitchFamily="18" charset="0"/>
            </a:endParaRPr>
          </a:p>
        </p:txBody>
      </p:sp>
      <p:pic>
        <p:nvPicPr>
          <p:cNvPr id="7" name="Picture 6" descr="E:\Book\FMPE\Pesticides Aplication\Nozzles\Backpack sprayer.PNG"/>
          <p:cNvPicPr/>
          <p:nvPr/>
        </p:nvPicPr>
        <p:blipFill>
          <a:blip r:embed="rId2"/>
          <a:srcRect/>
          <a:stretch>
            <a:fillRect/>
          </a:stretch>
        </p:blipFill>
        <p:spPr bwMode="auto">
          <a:xfrm>
            <a:off x="457200" y="1828800"/>
            <a:ext cx="38862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E:\Book\FMPE\Pesticides Aplication\Nozzles\Hand sprayer.PNG"/>
          <p:cNvPicPr/>
          <p:nvPr/>
        </p:nvPicPr>
        <p:blipFill>
          <a:blip r:embed="rId3"/>
          <a:srcRect/>
          <a:stretch>
            <a:fillRect/>
          </a:stretch>
        </p:blipFill>
        <p:spPr bwMode="auto">
          <a:xfrm>
            <a:off x="4648200" y="1828800"/>
            <a:ext cx="38862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8848"/>
            <a:ext cx="2743200" cy="987552"/>
          </a:xfrm>
        </p:spPr>
        <p:txBody>
          <a:bodyPr>
            <a:normAutofit/>
          </a:bodyPr>
          <a:lstStyle/>
          <a:p>
            <a:r>
              <a:rPr lang="en-US" sz="2800" dirty="0" smtClean="0">
                <a:latin typeface="Copperplate Gothic Bold" pitchFamily="34" charset="0"/>
              </a:rPr>
              <a:t>Pesticides</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Pesticides are substances or mixtures used to control plant and animal life for the purposes of increasing and improving agricultural production, protecting public health from pest-borne disease and discomfort, reducing property damage caused by pests, and improving the aesthetic quality of outdoor or indoor surroundings. Pesticides are used widely in agriculture, by homeowners, by industry, and by government agencies. The largest usage of chemicals with pesticide activity, by weight of "active ingredient" (AI), is in agriculture. Agricultural pesticides are used for cost-effective control of weeds, insects, mites, fungi, nematodes, and other threats to the yield, quality, or safety of food.</a:t>
            </a:r>
            <a:endParaRPr lang="en-US" sz="2000" dirty="0">
              <a:latin typeface="Times New Roman" pitchFamily="18" charset="0"/>
              <a:cs typeface="Times New Roman"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705600" cy="874776"/>
          </a:xfrm>
        </p:spPr>
        <p:txBody>
          <a:bodyPr>
            <a:normAutofit/>
          </a:bodyPr>
          <a:lstStyle/>
          <a:p>
            <a:r>
              <a:rPr lang="en-US" sz="2800" dirty="0" smtClean="0">
                <a:latin typeface="Copperplate Gothic Bold" pitchFamily="34" charset="0"/>
              </a:rPr>
              <a:t>Dust and Granular </a:t>
            </a:r>
            <a:r>
              <a:rPr lang="en-US" sz="2800" dirty="0" smtClean="0">
                <a:latin typeface="Copperplate Gothic Bold" pitchFamily="34" charset="0"/>
              </a:rPr>
              <a:t>Applicator</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Duster is a machine to apply chemical in dust form. Dusters make use of air streams to carry pesticides in finely divided dry form on the plants. A duster essentially consists of: (a) hopper, (b) agitator, (c) feed control, (d) fan or blower and (e) delivery nozzle. </a:t>
            </a: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Types of dusters </a:t>
            </a:r>
            <a:endParaRPr lang="en-US" sz="2000" dirty="0" smtClean="0">
              <a:latin typeface="Times New Roman" pitchFamily="18" charset="0"/>
              <a:cs typeface="Times New Roman" pitchFamily="18" charset="0"/>
            </a:endParaRPr>
          </a:p>
          <a:p>
            <a:pPr algn="just">
              <a:buNone/>
            </a:pPr>
            <a:endParaRPr lang="en-US" sz="2000" b="1"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1) Plunger </a:t>
            </a:r>
            <a:r>
              <a:rPr lang="en-US" sz="2000" b="1" dirty="0" smtClean="0">
                <a:latin typeface="Times New Roman" pitchFamily="18" charset="0"/>
                <a:cs typeface="Times New Roman" pitchFamily="18" charset="0"/>
              </a:rPr>
              <a:t>type hand duster </a:t>
            </a: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machine consists of a chamber for the dust, outlet, a cylinder with piston, piston rod and handle. Sometimes the dust chamber is placed below the cylinder. By moving the piston back and forth in the cylinder, dust is forced through the outlet. This type of duster is suitable for dusting a small area. </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25609"/>
          </a:xfrm>
        </p:spPr>
        <p:txBody>
          <a:bodyPr>
            <a:noAutofit/>
          </a:bodyPr>
          <a:lstStyle/>
          <a:p>
            <a:pPr algn="just">
              <a:buNone/>
            </a:pPr>
            <a:r>
              <a:rPr lang="en-US" sz="2000" b="1" dirty="0" smtClean="0">
                <a:latin typeface="Times New Roman" pitchFamily="18" charset="0"/>
                <a:cs typeface="Times New Roman" pitchFamily="18" charset="0"/>
              </a:rPr>
              <a:t>2) Rotary </a:t>
            </a:r>
            <a:r>
              <a:rPr lang="en-US" sz="2000" b="1" dirty="0" smtClean="0">
                <a:latin typeface="Times New Roman" pitchFamily="18" charset="0"/>
                <a:cs typeface="Times New Roman" pitchFamily="18" charset="0"/>
              </a:rPr>
              <a:t>type hand duster </a:t>
            </a: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type of duster is provided with an enclosed fan geared to a hand crank and a hopper holding the dust. It is equipped with an agitator to stir the dust and a regulator to control the discharge opening. The duster is usually fastened to the operator by means of shoulder strips. The right hand is used for cranking and the left hand to guide the discharge tube. These dusters can hold about 3.6 to 4.5 kg of dust and are large enough to treat 0.4 to 0.6 hectare of cropped area in a day. Ordinarily they are not found suitable for dusting over 3 meters height.</a:t>
            </a:r>
          </a:p>
          <a:p>
            <a:pPr algn="just">
              <a:buNone/>
            </a:pP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000" b="1" dirty="0" smtClean="0">
                <a:latin typeface="Times New Roman" pitchFamily="18" charset="0"/>
                <a:cs typeface="Times New Roman" pitchFamily="18" charset="0"/>
              </a:rPr>
              <a:t>3) Power </a:t>
            </a:r>
            <a:r>
              <a:rPr lang="en-US" sz="2000" b="1" dirty="0" smtClean="0">
                <a:latin typeface="Times New Roman" pitchFamily="18" charset="0"/>
                <a:cs typeface="Times New Roman" pitchFamily="18" charset="0"/>
              </a:rPr>
              <a:t>duster </a:t>
            </a:r>
            <a:endParaRPr lang="en-US" sz="2000" dirty="0" smtClean="0">
              <a:latin typeface="Times New Roman" pitchFamily="18" charset="0"/>
              <a:cs typeface="Times New Roman" pitchFamily="18" charset="0"/>
            </a:endParaRPr>
          </a:p>
          <a:p>
            <a:pPr algn="just">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power duster of small capacity is generally mounted on the back of the operator. It consists of cylindrical container, blower, high speed engine and discharge hose pipe. The cylindrical container is provided with two compartments, one for gasoline, and the other for the powder to be dusted. The blower is directly mounted on the crankshaft of the high speed (4000 rpm) air cooled engine. The air pressure is utilized to agitate the dust in the container in order to blow it through the flexible hose </a:t>
            </a:r>
          </a:p>
          <a:p>
            <a:pPr>
              <a:buNone/>
            </a:pP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833872"/>
            <a:ext cx="2514600" cy="490728"/>
          </a:xfrm>
        </p:spPr>
        <p:txBody>
          <a:bodyPr>
            <a:normAutofit/>
          </a:bodyPr>
          <a:lstStyle/>
          <a:p>
            <a:r>
              <a:rPr lang="en-US" sz="2000" b="0" dirty="0" smtClean="0">
                <a:solidFill>
                  <a:schemeClr val="tx1"/>
                </a:solidFill>
                <a:latin typeface="Times New Roman" pitchFamily="18" charset="0"/>
                <a:cs typeface="Times New Roman" pitchFamily="18" charset="0"/>
              </a:rPr>
              <a:t>Fig. </a:t>
            </a:r>
            <a:r>
              <a:rPr lang="en-US" sz="2000" b="0" dirty="0" smtClean="0">
                <a:solidFill>
                  <a:schemeClr val="tx1"/>
                </a:solidFill>
                <a:latin typeface="Times New Roman" pitchFamily="18" charset="0"/>
                <a:cs typeface="Times New Roman" pitchFamily="18" charset="0"/>
              </a:rPr>
              <a:t>16 Rotary Duster</a:t>
            </a:r>
            <a:endParaRPr lang="en-US" sz="2000" b="0" dirty="0">
              <a:solidFill>
                <a:schemeClr val="tx1"/>
              </a:solidFill>
              <a:latin typeface="Times New Roman" pitchFamily="18" charset="0"/>
              <a:cs typeface="Times New Roman" pitchFamily="18" charset="0"/>
            </a:endParaRPr>
          </a:p>
        </p:txBody>
      </p:sp>
      <p:pic>
        <p:nvPicPr>
          <p:cNvPr id="4" name="Picture 3"/>
          <p:cNvPicPr/>
          <p:nvPr/>
        </p:nvPicPr>
        <p:blipFill>
          <a:blip r:embed="rId2"/>
          <a:srcRect/>
          <a:stretch>
            <a:fillRect/>
          </a:stretch>
        </p:blipFill>
        <p:spPr bwMode="auto">
          <a:xfrm>
            <a:off x="533400" y="1752600"/>
            <a:ext cx="80010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315200" cy="798576"/>
          </a:xfrm>
        </p:spPr>
        <p:txBody>
          <a:bodyPr>
            <a:normAutofit/>
          </a:bodyPr>
          <a:lstStyle/>
          <a:p>
            <a:r>
              <a:rPr lang="en-US" sz="2800" dirty="0" smtClean="0">
                <a:latin typeface="Copperplate Gothic Bold" pitchFamily="34" charset="0"/>
              </a:rPr>
              <a:t>Care and maintenance of dusters </a:t>
            </a:r>
            <a:endParaRPr lang="en-US" sz="2800" dirty="0">
              <a:latin typeface="Copperplate Gothic Bold" pitchFamily="34" charset="0"/>
            </a:endParaRPr>
          </a:p>
        </p:txBody>
      </p:sp>
      <p:sp>
        <p:nvSpPr>
          <p:cNvPr id="3" name="Content Placeholder 2"/>
          <p:cNvSpPr>
            <a:spLocks noGrp="1"/>
          </p:cNvSpPr>
          <p:nvPr>
            <p:ph idx="1"/>
          </p:nvPr>
        </p:nvSpPr>
        <p:spPr/>
        <p:txBody>
          <a:bodyPr>
            <a:noAutofit/>
          </a:bodyPr>
          <a:lstStyle/>
          <a:p>
            <a:pPr lvl="0" algn="just">
              <a:buClrTx/>
              <a:buFont typeface="Arial" pitchFamily="34" charset="0"/>
              <a:buChar char="•"/>
            </a:pPr>
            <a:r>
              <a:rPr lang="en-US" sz="2000" dirty="0" smtClean="0">
                <a:latin typeface="Times New Roman" pitchFamily="18" charset="0"/>
                <a:cs typeface="Times New Roman" pitchFamily="18" charset="0"/>
              </a:rPr>
              <a:t>Duster </a:t>
            </a:r>
            <a:r>
              <a:rPr lang="en-US" sz="2000" dirty="0" smtClean="0">
                <a:latin typeface="Times New Roman" pitchFamily="18" charset="0"/>
                <a:cs typeface="Times New Roman" pitchFamily="18" charset="0"/>
              </a:rPr>
              <a:t>should be thoroughly cleaned before and after use with a suitable brush. </a:t>
            </a:r>
          </a:p>
          <a:p>
            <a:pPr lvl="0" algn="just">
              <a:buClrTx/>
              <a:buFont typeface="Arial" pitchFamily="34" charset="0"/>
              <a:buChar char="•"/>
            </a:pPr>
            <a:r>
              <a:rPr lang="en-US" sz="2000" dirty="0" smtClean="0">
                <a:latin typeface="Times New Roman" pitchFamily="18" charset="0"/>
                <a:cs typeface="Times New Roman" pitchFamily="18" charset="0"/>
              </a:rPr>
              <a:t>The hopper should be filled with dust about half of its capacity.</a:t>
            </a:r>
          </a:p>
          <a:p>
            <a:pPr lvl="0" algn="just">
              <a:buClrTx/>
              <a:buFont typeface="Arial" pitchFamily="34" charset="0"/>
              <a:buChar char="•"/>
            </a:pPr>
            <a:r>
              <a:rPr lang="en-US" sz="2000" dirty="0" smtClean="0">
                <a:latin typeface="Times New Roman" pitchFamily="18" charset="0"/>
                <a:cs typeface="Times New Roman" pitchFamily="18" charset="0"/>
              </a:rPr>
              <a:t>The lid of the hopper should be closed during the operation.</a:t>
            </a:r>
          </a:p>
          <a:p>
            <a:pPr lvl="0" algn="just">
              <a:buClrTx/>
              <a:buFont typeface="Arial" pitchFamily="34" charset="0"/>
              <a:buChar char="•"/>
            </a:pPr>
            <a:r>
              <a:rPr lang="en-US" sz="2000" dirty="0" smtClean="0">
                <a:latin typeface="Times New Roman" pitchFamily="18" charset="0"/>
                <a:cs typeface="Times New Roman" pitchFamily="18" charset="0"/>
              </a:rPr>
              <a:t>In rotary dusters, the handle should be cranked at 30 to 35 rpm for efficient performance</a:t>
            </a:r>
          </a:p>
          <a:p>
            <a:pPr lvl="0" algn="just">
              <a:buClrTx/>
              <a:buFont typeface="Arial" pitchFamily="34" charset="0"/>
              <a:buChar char="•"/>
            </a:pPr>
            <a:r>
              <a:rPr lang="en-US" sz="2000" dirty="0" smtClean="0">
                <a:latin typeface="Times New Roman" pitchFamily="18" charset="0"/>
                <a:cs typeface="Times New Roman" pitchFamily="18" charset="0"/>
              </a:rPr>
              <a:t>Before and after use of the duster, the dust from the fan box, suction pipe and hopper should be thoroughly blown out.</a:t>
            </a:r>
          </a:p>
          <a:p>
            <a:pPr lvl="0" algn="just">
              <a:buClrTx/>
              <a:buFont typeface="Arial" pitchFamily="34" charset="0"/>
              <a:buChar char="•"/>
            </a:pPr>
            <a:r>
              <a:rPr lang="en-US" sz="2000" dirty="0" smtClean="0">
                <a:latin typeface="Times New Roman" pitchFamily="18" charset="0"/>
                <a:cs typeface="Times New Roman" pitchFamily="18" charset="0"/>
              </a:rPr>
              <a:t>Pieces of paper, gunny bag and other foreign materials should be prevented from getting into the hopper.</a:t>
            </a:r>
          </a:p>
          <a:p>
            <a:pPr lvl="0" algn="just">
              <a:buClrTx/>
              <a:buFont typeface="Arial" pitchFamily="34" charset="0"/>
              <a:buChar char="•"/>
            </a:pPr>
            <a:r>
              <a:rPr lang="en-US" sz="2000" dirty="0" smtClean="0">
                <a:latin typeface="Times New Roman" pitchFamily="18" charset="0"/>
                <a:cs typeface="Times New Roman" pitchFamily="18" charset="0"/>
              </a:rPr>
              <a:t>The agitator parts and dust feed should be occasionally checked for blockage by foreign matter</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4191000" cy="798576"/>
          </a:xfrm>
        </p:spPr>
        <p:txBody>
          <a:bodyPr>
            <a:normAutofit/>
          </a:bodyPr>
          <a:lstStyle/>
          <a:p>
            <a:r>
              <a:rPr lang="en-US" sz="2800" dirty="0" smtClean="0">
                <a:latin typeface="Copperplate Gothic Bold" pitchFamily="34" charset="0"/>
                <a:cs typeface="Times New Roman" pitchFamily="18" charset="0"/>
              </a:rPr>
              <a:t>Safety </a:t>
            </a:r>
            <a:r>
              <a:rPr lang="en-US" sz="2800" dirty="0" smtClean="0">
                <a:latin typeface="Copperplate Gothic Bold" pitchFamily="34" charset="0"/>
                <a:cs typeface="Times New Roman" pitchFamily="18" charset="0"/>
              </a:rPr>
              <a:t>Precaution</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lvl="0" algn="just">
              <a:buClrTx/>
              <a:buFont typeface="Arial" pitchFamily="34" charset="0"/>
              <a:buChar char="•"/>
            </a:pPr>
            <a:r>
              <a:rPr lang="en-US" sz="2000" dirty="0" smtClean="0">
                <a:latin typeface="Times New Roman" pitchFamily="18" charset="0"/>
                <a:cs typeface="Times New Roman" pitchFamily="18" charset="0"/>
              </a:rPr>
              <a:t>Always </a:t>
            </a:r>
            <a:r>
              <a:rPr lang="en-US" sz="2000" dirty="0" smtClean="0">
                <a:latin typeface="Times New Roman" pitchFamily="18" charset="0"/>
                <a:cs typeface="Times New Roman" pitchFamily="18" charset="0"/>
              </a:rPr>
              <a:t>wear personal protection equipment required by the insecticide label.</a:t>
            </a:r>
          </a:p>
          <a:p>
            <a:pPr lvl="0" algn="just">
              <a:buClrTx/>
              <a:buFont typeface="Arial" pitchFamily="34" charset="0"/>
              <a:buChar char="•"/>
            </a:pPr>
            <a:r>
              <a:rPr lang="en-US" sz="2000" dirty="0" smtClean="0">
                <a:latin typeface="Times New Roman" pitchFamily="18" charset="0"/>
                <a:cs typeface="Times New Roman" pitchFamily="18" charset="0"/>
              </a:rPr>
              <a:t>Keep stopper and caps on all dusters while not in use and while transporting the duster</a:t>
            </a:r>
          </a:p>
          <a:p>
            <a:pPr lvl="0" algn="just">
              <a:buClrTx/>
              <a:buFont typeface="Arial" pitchFamily="34" charset="0"/>
              <a:buChar char="•"/>
            </a:pPr>
            <a:r>
              <a:rPr lang="en-US" sz="2000" dirty="0" smtClean="0">
                <a:latin typeface="Times New Roman" pitchFamily="18" charset="0"/>
                <a:cs typeface="Times New Roman" pitchFamily="18" charset="0"/>
              </a:rPr>
              <a:t>Always follow label directions on dust or granular insecticides</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624"/>
            <a:ext cx="3962400" cy="722376"/>
          </a:xfrm>
        </p:spPr>
        <p:txBody>
          <a:bodyPr>
            <a:normAutofit/>
          </a:bodyPr>
          <a:lstStyle/>
          <a:p>
            <a:r>
              <a:rPr lang="en-US" sz="2800" dirty="0" smtClean="0">
                <a:latin typeface="Copperplate Gothic Bold" pitchFamily="34" charset="0"/>
                <a:cs typeface="Times New Roman" pitchFamily="18" charset="0"/>
              </a:rPr>
              <a:t>Trouble </a:t>
            </a:r>
            <a:r>
              <a:rPr lang="en-US" sz="2800" dirty="0" smtClean="0">
                <a:latin typeface="Copperplate Gothic Bold" pitchFamily="34" charset="0"/>
                <a:cs typeface="Times New Roman" pitchFamily="18" charset="0"/>
              </a:rPr>
              <a:t>Shooting</a:t>
            </a:r>
            <a:endParaRPr lang="en-US" sz="2800" dirty="0">
              <a:latin typeface="Copperplate Gothic Bold" pitchFamily="34" charset="0"/>
              <a:cs typeface="Times New Roman" pitchFamily="18" charset="0"/>
            </a:endParaRPr>
          </a:p>
        </p:txBody>
      </p:sp>
      <p:sp>
        <p:nvSpPr>
          <p:cNvPr id="3" name="Content Placeholder 2"/>
          <p:cNvSpPr>
            <a:spLocks noGrp="1"/>
          </p:cNvSpPr>
          <p:nvPr>
            <p:ph idx="1"/>
          </p:nvPr>
        </p:nvSpPr>
        <p:spPr>
          <a:xfrm>
            <a:off x="457200" y="1447800"/>
            <a:ext cx="8229600" cy="5257799"/>
          </a:xfrm>
        </p:spPr>
        <p:txBody>
          <a:bodyPr>
            <a:noAutofit/>
          </a:bodyPr>
          <a:lstStyle/>
          <a:p>
            <a:pPr algn="just">
              <a:buNone/>
            </a:pPr>
            <a:r>
              <a:rPr lang="en-US" sz="2000" b="1" dirty="0" smtClean="0">
                <a:latin typeface="Times New Roman" pitchFamily="18" charset="0"/>
                <a:cs typeface="Times New Roman" pitchFamily="18" charset="0"/>
              </a:rPr>
              <a:t>Problem</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Dust leaking around the cap</a:t>
            </a:r>
          </a:p>
          <a:p>
            <a:pPr algn="just">
              <a:buNone/>
            </a:pPr>
            <a:r>
              <a:rPr lang="en-US" sz="2000" b="1" dirty="0" smtClean="0">
                <a:latin typeface="Times New Roman" pitchFamily="18" charset="0"/>
                <a:cs typeface="Times New Roman" pitchFamily="18" charset="0"/>
              </a:rPr>
              <a:t>Solution</a:t>
            </a:r>
            <a:r>
              <a:rPr lang="en-US" sz="2000" b="1" i="1"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Tighten the cap</a:t>
            </a:r>
          </a:p>
          <a:p>
            <a:pPr algn="just">
              <a:buNone/>
            </a:pPr>
            <a:r>
              <a:rPr lang="en-US" sz="2000" dirty="0" smtClean="0">
                <a:latin typeface="Times New Roman" pitchFamily="18" charset="0"/>
                <a:cs typeface="Times New Roman" pitchFamily="18" charset="0"/>
              </a:rPr>
              <a:t>	      • Replace the seal in the cap</a:t>
            </a:r>
          </a:p>
          <a:p>
            <a:pPr algn="just">
              <a:buNone/>
            </a:pPr>
            <a:r>
              <a:rPr lang="en-US" sz="2000" dirty="0" smtClean="0">
                <a:latin typeface="Times New Roman" pitchFamily="18" charset="0"/>
                <a:cs typeface="Times New Roman" pitchFamily="18" charset="0"/>
              </a:rPr>
              <a:t> </a:t>
            </a:r>
          </a:p>
          <a:p>
            <a:pPr algn="just">
              <a:buNone/>
            </a:pPr>
            <a:r>
              <a:rPr lang="en-US" sz="2000" b="1" dirty="0" smtClean="0">
                <a:latin typeface="Times New Roman" pitchFamily="18" charset="0"/>
                <a:cs typeface="Times New Roman" pitchFamily="18" charset="0"/>
              </a:rPr>
              <a:t>Problem</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Not enough dust delivered with each stroke</a:t>
            </a:r>
          </a:p>
          <a:p>
            <a:pPr algn="just">
              <a:buNone/>
            </a:pPr>
            <a:r>
              <a:rPr lang="en-US" sz="2000" b="1" dirty="0" smtClean="0">
                <a:latin typeface="Times New Roman" pitchFamily="18" charset="0"/>
                <a:cs typeface="Times New Roman" pitchFamily="18" charset="0"/>
              </a:rPr>
              <a:t>Solution</a:t>
            </a:r>
            <a:r>
              <a:rPr lang="en-US" sz="2000" b="1" i="1"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Turn unit until the siphon tube is at the bottom, resting in the dust</a:t>
            </a:r>
          </a:p>
          <a:p>
            <a:pPr algn="just">
              <a:buNone/>
            </a:pPr>
            <a:r>
              <a:rPr lang="en-US" sz="2000" dirty="0" smtClean="0">
                <a:latin typeface="Times New Roman" pitchFamily="18" charset="0"/>
                <a:cs typeface="Times New Roman" pitchFamily="18" charset="0"/>
              </a:rPr>
              <a:t>	      • Add marbles to container to keep dust from clumping</a:t>
            </a:r>
          </a:p>
          <a:p>
            <a:pPr algn="just">
              <a:buNone/>
            </a:pPr>
            <a:r>
              <a:rPr lang="en-US" sz="2000" dirty="0" smtClean="0">
                <a:latin typeface="Times New Roman" pitchFamily="18" charset="0"/>
                <a:cs typeface="Times New Roman" pitchFamily="18" charset="0"/>
              </a:rPr>
              <a:t> </a:t>
            </a:r>
          </a:p>
          <a:p>
            <a:pPr algn="just">
              <a:buNone/>
            </a:pPr>
            <a:r>
              <a:rPr lang="en-US" sz="2000" b="1" dirty="0" smtClean="0">
                <a:latin typeface="Times New Roman" pitchFamily="18" charset="0"/>
                <a:cs typeface="Times New Roman" pitchFamily="18" charset="0"/>
              </a:rPr>
              <a:t>Problem</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Dust leaking around the handle</a:t>
            </a:r>
          </a:p>
          <a:p>
            <a:pPr algn="just">
              <a:buNone/>
            </a:pPr>
            <a:r>
              <a:rPr lang="en-US" sz="2000" b="1" dirty="0" smtClean="0">
                <a:latin typeface="Times New Roman" pitchFamily="18" charset="0"/>
                <a:cs typeface="Times New Roman" pitchFamily="18" charset="0"/>
              </a:rPr>
              <a:t>Solution</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Clean around the check valve at the bottom of the pump cylinder</a:t>
            </a:r>
          </a:p>
          <a:p>
            <a:pPr algn="just">
              <a:buNone/>
            </a:pPr>
            <a:r>
              <a:rPr lang="en-US" sz="2000" dirty="0" smtClean="0">
                <a:latin typeface="Times New Roman" pitchFamily="18" charset="0"/>
                <a:cs typeface="Times New Roman" pitchFamily="18" charset="0"/>
              </a:rPr>
              <a:t>	      • Replace the check valve.</a:t>
            </a:r>
          </a:p>
          <a:p>
            <a:pPr algn="just">
              <a:buNone/>
            </a:pPr>
            <a:r>
              <a:rPr lang="en-US" sz="2000" dirty="0" smtClean="0">
                <a:latin typeface="Times New Roman" pitchFamily="18" charset="0"/>
                <a:cs typeface="Times New Roman" pitchFamily="18" charset="0"/>
              </a:rPr>
              <a:t> </a:t>
            </a:r>
          </a:p>
          <a:p>
            <a:pPr algn="just">
              <a:buNone/>
            </a:pPr>
            <a:r>
              <a:rPr lang="en-US" sz="2000" b="1" dirty="0" smtClean="0">
                <a:latin typeface="Times New Roman" pitchFamily="18" charset="0"/>
                <a:cs typeface="Times New Roman" pitchFamily="18" charset="0"/>
              </a:rPr>
              <a:t>Problem</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Granules not delivered through the siphon tube</a:t>
            </a:r>
          </a:p>
          <a:p>
            <a:pPr algn="just">
              <a:buNone/>
            </a:pPr>
            <a:r>
              <a:rPr lang="en-US" sz="2000" b="1" dirty="0" smtClean="0">
                <a:latin typeface="Times New Roman" pitchFamily="18" charset="0"/>
                <a:cs typeface="Times New Roman" pitchFamily="18" charset="0"/>
              </a:rPr>
              <a:t>Solution</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Upper siphon tube in Long Reach Dust-R must be plugged</a:t>
            </a:r>
          </a:p>
          <a:p>
            <a:pPr algn="just">
              <a:buNone/>
            </a:pPr>
            <a:r>
              <a:rPr lang="en-US" sz="2000" dirty="0" smtClean="0">
                <a:latin typeface="Times New Roman" pitchFamily="18" charset="0"/>
                <a:cs typeface="Times New Roman" pitchFamily="18" charset="0"/>
              </a:rPr>
              <a:t>	      • Not enough dust or granules in container</a:t>
            </a:r>
          </a:p>
          <a:p>
            <a:pPr algn="just">
              <a:buNone/>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Some </a:t>
            </a:r>
            <a:r>
              <a:rPr lang="en-US" sz="2000" dirty="0" smtClean="0">
                <a:latin typeface="Times New Roman" pitchFamily="18" charset="0"/>
                <a:cs typeface="Times New Roman" pitchFamily="18" charset="0"/>
              </a:rPr>
              <a:t>granular formulations have different size particles, and some </a:t>
            </a:r>
            <a:r>
              <a:rPr lang="en-US" sz="2000" dirty="0" smtClean="0">
                <a:latin typeface="Times New Roman" pitchFamily="18" charset="0"/>
                <a:cs typeface="Times New Roman" pitchFamily="18" charset="0"/>
              </a:rPr>
              <a:t>	are too large </a:t>
            </a:r>
            <a:r>
              <a:rPr lang="en-US" sz="2000" dirty="0" smtClean="0">
                <a:latin typeface="Times New Roman" pitchFamily="18" charset="0"/>
                <a:cs typeface="Times New Roman" pitchFamily="18" charset="0"/>
              </a:rPr>
              <a:t>for the siphon</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008" y="1292352"/>
            <a:ext cx="4888992" cy="1298448"/>
          </a:xfrm>
        </p:spPr>
        <p:txBody>
          <a:bodyPr>
            <a:normAutofit/>
          </a:bodyPr>
          <a:lstStyle/>
          <a:p>
            <a:r>
              <a:rPr lang="en-US" sz="5400" dirty="0" smtClean="0">
                <a:latin typeface="Copperplate Gothic Bold" pitchFamily="34" charset="0"/>
              </a:rPr>
              <a:t>Thank you…</a:t>
            </a:r>
            <a:endParaRPr lang="en-US" sz="5400" dirty="0">
              <a:latin typeface="Copperplate Gothic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6324600" cy="569976"/>
          </a:xfrm>
        </p:spPr>
        <p:txBody>
          <a:bodyPr>
            <a:noAutofit/>
          </a:bodyPr>
          <a:lstStyle/>
          <a:p>
            <a:r>
              <a:rPr lang="en-US" sz="2800" dirty="0" smtClean="0">
                <a:latin typeface="Copperplate Gothic Bold" pitchFamily="34" charset="0"/>
              </a:rPr>
              <a:t>Plant Protection Equipment</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Selecting the right equipment for pesticide application is important for successful pest control. The correct usage of equipment and its proper maintenance are important factors which affect the ability to place pesticides on target more economically and effectively. The choice of equipment depends on its specific use and the need of a particular pest control measure.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opperplate Gothic Bold" pitchFamily="34" charset="0"/>
              </a:rPr>
              <a:t>Different Types of Plant Protection Equipment Generally Used</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lvl="0" algn="just">
              <a:buClr>
                <a:schemeClr val="tx1"/>
              </a:buClr>
              <a:buFont typeface="Arial" pitchFamily="34" charset="0"/>
              <a:buChar char="•"/>
            </a:pPr>
            <a:r>
              <a:rPr lang="en-US" sz="2000" dirty="0" smtClean="0">
                <a:latin typeface="Times New Roman" pitchFamily="18" charset="0"/>
                <a:cs typeface="Times New Roman" pitchFamily="18" charset="0"/>
              </a:rPr>
              <a:t>Hand sprayers and atomizers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Hand compressed sprayers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Knapsack sprayers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Tractor-mounted sprayer</a:t>
            </a:r>
          </a:p>
          <a:p>
            <a:pPr lvl="0" algn="just">
              <a:buClr>
                <a:schemeClr val="tx1"/>
              </a:buClr>
              <a:buFont typeface="Arial" pitchFamily="34" charset="0"/>
              <a:buChar char="•"/>
            </a:pPr>
            <a:r>
              <a:rPr lang="en-US" sz="2000" dirty="0" smtClean="0">
                <a:latin typeface="Times New Roman" pitchFamily="18" charset="0"/>
                <a:cs typeface="Times New Roman" pitchFamily="18" charset="0"/>
              </a:rPr>
              <a:t>Motorized knapsack mist blowers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Ultra low volume or controlled-droplet applicators (ULV/CDA)</a:t>
            </a:r>
          </a:p>
          <a:p>
            <a:pPr lvl="0" algn="just">
              <a:buClr>
                <a:schemeClr val="tx1"/>
              </a:buClr>
              <a:buFont typeface="Arial" pitchFamily="34" charset="0"/>
              <a:buChar char="•"/>
            </a:pPr>
            <a:r>
              <a:rPr lang="en-US" sz="2000" dirty="0" smtClean="0">
                <a:latin typeface="Times New Roman" pitchFamily="18" charset="0"/>
                <a:cs typeface="Times New Roman" pitchFamily="18" charset="0"/>
              </a:rPr>
              <a:t>Fogging machines/ </a:t>
            </a:r>
            <a:r>
              <a:rPr lang="en-US" sz="2000" dirty="0" err="1" smtClean="0">
                <a:latin typeface="Times New Roman" pitchFamily="18" charset="0"/>
                <a:cs typeface="Times New Roman" pitchFamily="18" charset="0"/>
              </a:rPr>
              <a:t>fogair</a:t>
            </a:r>
            <a:r>
              <a:rPr lang="en-US" sz="2000" dirty="0" smtClean="0">
                <a:latin typeface="Times New Roman" pitchFamily="18" charset="0"/>
                <a:cs typeface="Times New Roman" pitchFamily="18" charset="0"/>
              </a:rPr>
              <a:t> sprayers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Hand-carried dusters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Hand-carried granule applicators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Power dusters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Aerial application (Aircraft sprayers)</a:t>
            </a:r>
          </a:p>
          <a:p>
            <a:pPr lvl="0" algn="just">
              <a:buClr>
                <a:schemeClr val="tx1"/>
              </a:buClr>
              <a:buFont typeface="Arial" pitchFamily="34" charset="0"/>
              <a:buChar char="•"/>
            </a:pPr>
            <a:r>
              <a:rPr lang="en-US" sz="2000" dirty="0" smtClean="0">
                <a:latin typeface="Times New Roman" pitchFamily="18" charset="0"/>
                <a:cs typeface="Times New Roman" pitchFamily="18" charset="0"/>
              </a:rPr>
              <a:t>Injectors and fumigation equipment.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624"/>
            <a:ext cx="4343400" cy="798576"/>
          </a:xfrm>
        </p:spPr>
        <p:txBody>
          <a:bodyPr>
            <a:normAutofit/>
          </a:bodyPr>
          <a:lstStyle/>
          <a:p>
            <a:r>
              <a:rPr lang="en-US" sz="2800" dirty="0" smtClean="0">
                <a:latin typeface="Copperplate Gothic Bold" pitchFamily="34" charset="0"/>
              </a:rPr>
              <a:t>Process Description</a:t>
            </a:r>
            <a:endParaRPr lang="en-US" sz="2800" dirty="0">
              <a:latin typeface="Copperplate Gothic Bold" pitchFamily="34" charset="0"/>
            </a:endParaRPr>
          </a:p>
        </p:txBody>
      </p:sp>
      <p:sp>
        <p:nvSpPr>
          <p:cNvPr id="3" name="Content Placeholder 2"/>
          <p:cNvSpPr>
            <a:spLocks noGrp="1"/>
          </p:cNvSpPr>
          <p:nvPr>
            <p:ph idx="1"/>
          </p:nvPr>
        </p:nvSpPr>
        <p:spPr/>
        <p:txBody>
          <a:bodyPr>
            <a:normAutofit/>
          </a:bodyPr>
          <a:lstStyle/>
          <a:p>
            <a:pPr algn="just">
              <a:buNone/>
            </a:pPr>
            <a:r>
              <a:rPr lang="en-US" sz="2000" b="1" dirty="0" smtClean="0">
                <a:latin typeface="Times New Roman" pitchFamily="18" charset="0"/>
                <a:cs typeface="Times New Roman" pitchFamily="18" charset="0"/>
              </a:rPr>
              <a:t>Application Methods </a:t>
            </a:r>
            <a:endParaRPr lang="en-US"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			Pesticide application methods vary according to the target pest and to the crop or other value to be protected. In some cases, the pesticide is applied directly to the pest and in others to the host plant. In still others, it is used on the soil or in an enclosed air space. Pesticide manufacturers have developed various formulations of AIs to meet both the pest control needs and the preferred application methods (or available equipment) of users. The types of formulations are dry, liquid, and aerosol. 				</a:t>
            </a:r>
          </a:p>
          <a:p>
            <a:pPr algn="just">
              <a:buNone/>
            </a:pPr>
            <a:endParaRPr lang="en-US"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sz="2000" dirty="0" smtClean="0">
                <a:latin typeface="Times New Roman" pitchFamily="18" charset="0"/>
                <a:cs typeface="Times New Roman" pitchFamily="18" charset="0"/>
              </a:rPr>
              <a:t>		Dry formulations can be dusts, granules, </a:t>
            </a:r>
            <a:r>
              <a:rPr lang="en-US" sz="2000" dirty="0" err="1" smtClean="0">
                <a:latin typeface="Times New Roman" pitchFamily="18" charset="0"/>
                <a:cs typeface="Times New Roman" pitchFamily="18" charset="0"/>
              </a:rPr>
              <a:t>wettable</a:t>
            </a:r>
            <a:r>
              <a:rPr lang="en-US" sz="2000" dirty="0" smtClean="0">
                <a:latin typeface="Times New Roman" pitchFamily="18" charset="0"/>
                <a:cs typeface="Times New Roman" pitchFamily="18" charset="0"/>
              </a:rPr>
              <a:t> and soluble powders, water dispersible granules, or baits. Dusts contain small particles and are subject to wind drift. Dusts also may present an efficacy problem if they do not remain on the target plant surfaces. Granular formulations are larger, from about 100 to 2,500 micrometers (</a:t>
            </a:r>
            <a:r>
              <a:rPr lang="en-US" sz="2000" dirty="0" err="1" smtClean="0">
                <a:latin typeface="Times New Roman" pitchFamily="18" charset="0"/>
                <a:cs typeface="Times New Roman" pitchFamily="18" charset="0"/>
              </a:rPr>
              <a:t>μm</a:t>
            </a:r>
            <a:r>
              <a:rPr lang="en-US" sz="2000" dirty="0" smtClean="0">
                <a:latin typeface="Times New Roman" pitchFamily="18" charset="0"/>
                <a:cs typeface="Times New Roman" pitchFamily="18" charset="0"/>
              </a:rPr>
              <a:t>), and are usually intended for soil application. Wet table powders and water-dispersible granules both form suspensions when mixed with water before application. Baits, which are about the same size as granules, contain the AI mixed with a food source for the target pest (e. g., bran or sawdust).</a:t>
            </a:r>
            <a:endParaRPr lang="en-US"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400800" cy="874776"/>
          </a:xfrm>
        </p:spPr>
        <p:txBody>
          <a:bodyPr>
            <a:normAutofit/>
          </a:bodyPr>
          <a:lstStyle/>
          <a:p>
            <a:r>
              <a:rPr lang="en-US" sz="2800" dirty="0" smtClean="0">
                <a:latin typeface="Copperplate Gothic Bold" pitchFamily="34" charset="0"/>
              </a:rPr>
              <a:t>The Role of Chemical Control</a:t>
            </a:r>
            <a:endParaRPr lang="en-US" sz="2800" dirty="0">
              <a:latin typeface="Copperplate Gothic Bold" pitchFamily="34" charset="0"/>
            </a:endParaRPr>
          </a:p>
        </p:txBody>
      </p:sp>
      <p:sp>
        <p:nvSpPr>
          <p:cNvPr id="3" name="Content Placeholder 2"/>
          <p:cNvSpPr>
            <a:spLocks noGrp="1"/>
          </p:cNvSpPr>
          <p:nvPr>
            <p:ph idx="1"/>
          </p:nvPr>
        </p:nvSpPr>
        <p:spPr>
          <a:xfrm>
            <a:off x="457200" y="1524001"/>
            <a:ext cx="8229600" cy="4876800"/>
          </a:xfrm>
        </p:spPr>
        <p:txBody>
          <a:bodyPr>
            <a:noAutofit/>
          </a:bodyPr>
          <a:lstStyle/>
          <a:p>
            <a:pPr algn="just">
              <a:buNone/>
            </a:pPr>
            <a:r>
              <a:rPr lang="en-US" sz="2000" dirty="0" smtClean="0">
                <a:latin typeface="Times New Roman" pitchFamily="18" charset="0"/>
                <a:cs typeface="Times New Roman" pitchFamily="18" charset="0"/>
              </a:rPr>
              <a:t>			To control insects, pest and plant disease or weeds it is necessary to spray the plant with insecticides pesticides and herbicides. The various chemicals both organic and inorganic compounds are available to fight the plant disease and pest.</a:t>
            </a:r>
          </a:p>
          <a:p>
            <a:pPr algn="just">
              <a:buNone/>
            </a:pPr>
            <a:r>
              <a:rPr lang="en-US" sz="2000" dirty="0" smtClean="0">
                <a:latin typeface="Times New Roman" pitchFamily="18" charset="0"/>
                <a:cs typeface="Times New Roman" pitchFamily="18" charset="0"/>
              </a:rPr>
              <a:t>			The discovery of organic pesticides provided man with new and powerful weapons for his incessant war against insect, pest, disease and weeds. Since the introduction of DDT, MCPA and 2.4 D in the 1940 pesticides have played a measure role in crop production and the control of vector born diseases; today there use is organized throughout the world as effective, relatively simple and quick methods. Without chemical control man crop would be ravaged by diseases insect test and weeds and survey loss of food production would be occurred. For example cotton  is an important source of old and protection as well as fiber but production can be drastically reduced by incest damage, so much so that over a third of insecticides used in agriculture are applied to this crop.</a:t>
            </a:r>
          </a:p>
          <a:p>
            <a:pPr algn="just">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1"/>
            <a:ext cx="8229600" cy="4953000"/>
          </a:xfrm>
        </p:spPr>
        <p:txBody>
          <a:bodyPr>
            <a:normAutofit fontScale="62500" lnSpcReduction="20000"/>
          </a:bodyPr>
          <a:lstStyle/>
          <a:p>
            <a:pPr algn="just">
              <a:buNone/>
            </a:pPr>
            <a:r>
              <a:rPr lang="en-US" dirty="0" smtClean="0">
                <a:latin typeface="Times New Roman" pitchFamily="18" charset="0"/>
                <a:cs typeface="Times New Roman" pitchFamily="18" charset="0"/>
              </a:rPr>
              <a:t>			Also weed composition in the initial stage of crop growth can be so severe that plant remains stunted and final yields are a mere fraction of to potential. Virtual weeds free condition is not possible using a range of herbicides available. Herbicides are particularly useful for infra row breeding equally when it is difficult to hoe in planted row without damaging the crop. Shortage and increased cost of labors specially at critical period is often the key constrain to improve yields.</a:t>
            </a:r>
          </a:p>
          <a:p>
            <a:pPr algn="just">
              <a:buNone/>
            </a:pPr>
            <a:r>
              <a:rPr lang="en-US" dirty="0" smtClean="0">
                <a:latin typeface="Times New Roman" pitchFamily="18" charset="0"/>
                <a:cs typeface="Times New Roman" pitchFamily="18" charset="0"/>
              </a:rPr>
              <a:t>			Even if a farmer in the tropic wishes to apply herbicides it is often difficult, if not impossible, for him to obtain sufficient water to spray, especially at the beginning of the season when the demand for labour to sow crops at a peak. New techniques requiring little water are being adopted in the tropes thus increasing the weed free area that each farmer can grow and protect from insects and disease.</a:t>
            </a:r>
          </a:p>
          <a:p>
            <a:pPr algn="just">
              <a:buNone/>
            </a:pPr>
            <a:r>
              <a:rPr lang="en-US" dirty="0" smtClean="0">
                <a:latin typeface="Times New Roman" pitchFamily="18" charset="0"/>
                <a:cs typeface="Times New Roman" pitchFamily="18" charset="0"/>
              </a:rPr>
              <a:t>			Chemicals control is still the only effective method of controlling most insects pest, weeds and dieses despite intensive research into alternatives methods. As Smith (1970) pointed out, pesticides remain our most powerful tool in pest management is spite of recent popular pressure to have their use curtailed.</a:t>
            </a:r>
          </a:p>
          <a:p>
            <a:pPr algn="just">
              <a:buNone/>
            </a:pPr>
            <a:endParaRPr lang="en-US"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100</TotalTime>
  <Words>622</Words>
  <Application>Microsoft Office PowerPoint</Application>
  <PresentationFormat>On-screen Show (4:3)</PresentationFormat>
  <Paragraphs>211</Paragraphs>
  <Slides>37</Slides>
  <Notes>1</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Module</vt:lpstr>
      <vt:lpstr>WEL-COME</vt:lpstr>
      <vt:lpstr>Seminar On</vt:lpstr>
      <vt:lpstr>Pesticides</vt:lpstr>
      <vt:lpstr>Plant Protection Equipment</vt:lpstr>
      <vt:lpstr>Different Types of Plant Protection Equipment Generally Used</vt:lpstr>
      <vt:lpstr>Process Description</vt:lpstr>
      <vt:lpstr>Slide 7</vt:lpstr>
      <vt:lpstr>The Role of Chemical Control</vt:lpstr>
      <vt:lpstr>Slide 9</vt:lpstr>
      <vt:lpstr>FORMULATIONS</vt:lpstr>
      <vt:lpstr>How to Choose a Formulation</vt:lpstr>
      <vt:lpstr>Different Types of Formulations</vt:lpstr>
      <vt:lpstr>Slide 13</vt:lpstr>
      <vt:lpstr>Slide 14</vt:lpstr>
      <vt:lpstr>TARGETS</vt:lpstr>
      <vt:lpstr>Slide 16</vt:lpstr>
      <vt:lpstr>Slide 17</vt:lpstr>
      <vt:lpstr>Slide 18</vt:lpstr>
      <vt:lpstr>Droplet Size</vt:lpstr>
      <vt:lpstr>Slide 20</vt:lpstr>
      <vt:lpstr>Atomizing Devices</vt:lpstr>
      <vt:lpstr>Slide 22</vt:lpstr>
      <vt:lpstr>Slide 23</vt:lpstr>
      <vt:lpstr>Slide 24</vt:lpstr>
      <vt:lpstr>Sprayers</vt:lpstr>
      <vt:lpstr>Sprayer’s classification </vt:lpstr>
      <vt:lpstr>Fig. 12 Bucket type sprayer</vt:lpstr>
      <vt:lpstr>Slide 28</vt:lpstr>
      <vt:lpstr>Slide 29</vt:lpstr>
      <vt:lpstr>Dust and Granular Applicator</vt:lpstr>
      <vt:lpstr>Slide 31</vt:lpstr>
      <vt:lpstr>Slide 32</vt:lpstr>
      <vt:lpstr>Fig. 16 Rotary Duster</vt:lpstr>
      <vt:lpstr>Care and maintenance of dusters </vt:lpstr>
      <vt:lpstr>Safety Precaution</vt:lpstr>
      <vt:lpstr>Trouble Shooting</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SHAGI</dc:creator>
  <cp:lastModifiedBy>compaq</cp:lastModifiedBy>
  <cp:revision>29</cp:revision>
  <dcterms:created xsi:type="dcterms:W3CDTF">2006-08-16T00:00:00Z</dcterms:created>
  <dcterms:modified xsi:type="dcterms:W3CDTF">2012-06-21T05:43:29Z</dcterms:modified>
</cp:coreProperties>
</file>